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66" r:id="rId4"/>
    <p:sldId id="276" r:id="rId5"/>
    <p:sldId id="267" r:id="rId6"/>
    <p:sldId id="259" r:id="rId7"/>
    <p:sldId id="268" r:id="rId8"/>
    <p:sldId id="260" r:id="rId9"/>
    <p:sldId id="270" r:id="rId10"/>
    <p:sldId id="269" r:id="rId11"/>
    <p:sldId id="261" r:id="rId12"/>
    <p:sldId id="271" r:id="rId13"/>
    <p:sldId id="272" r:id="rId14"/>
    <p:sldId id="273" r:id="rId15"/>
    <p:sldId id="274" r:id="rId16"/>
    <p:sldId id="262" r:id="rId17"/>
    <p:sldId id="264" r:id="rId18"/>
    <p:sldId id="265" r:id="rId19"/>
    <p:sldId id="263"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59" d="100"/>
          <a:sy n="59" d="100"/>
        </p:scale>
        <p:origin x="18" y="282"/>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120EC-509C-4839-AA89-D7BE87E16F05}" type="datetimeFigureOut">
              <a:rPr lang="en-US" smtClean="0"/>
              <a:t>9/3/2018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02E77F-5173-4A7C-969C-C325E7EEF940}" type="slidenum">
              <a:rPr lang="en-US" smtClean="0"/>
              <a:t>‹#›</a:t>
            </a:fld>
            <a:endParaRPr lang="en-US"/>
          </a:p>
        </p:txBody>
      </p:sp>
    </p:spTree>
    <p:extLst>
      <p:ext uri="{BB962C8B-B14F-4D97-AF65-F5344CB8AC3E}">
        <p14:creationId xmlns:p14="http://schemas.microsoft.com/office/powerpoint/2010/main" val="12206883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14" indent="0" algn="ctr">
              <a:buNone/>
              <a:defRPr sz="2000"/>
            </a:lvl2pPr>
            <a:lvl3pPr marL="914429" indent="0" algn="ctr">
              <a:buNone/>
              <a:defRPr sz="1801"/>
            </a:lvl3pPr>
            <a:lvl4pPr marL="1371643" indent="0" algn="ctr">
              <a:buNone/>
              <a:defRPr sz="1600"/>
            </a:lvl4pPr>
            <a:lvl5pPr marL="1828857" indent="0" algn="ctr">
              <a:buNone/>
              <a:defRPr sz="1600"/>
            </a:lvl5pPr>
            <a:lvl6pPr marL="2286071" indent="0" algn="ctr">
              <a:buNone/>
              <a:defRPr sz="1600"/>
            </a:lvl6pPr>
            <a:lvl7pPr marL="2743286" indent="0" algn="ctr">
              <a:buNone/>
              <a:defRPr sz="1600"/>
            </a:lvl7pPr>
            <a:lvl8pPr marL="3200500" indent="0" algn="ctr">
              <a:buNone/>
              <a:defRPr sz="1600"/>
            </a:lvl8pPr>
            <a:lvl9pPr marL="3657714"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337542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17871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926508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133326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5"/>
            <a:ext cx="10515600" cy="1500187"/>
          </a:xfrm>
          <a:prstGeom prst="rect">
            <a:avLst/>
          </a:prstGeom>
        </p:spPr>
        <p:txBody>
          <a:bodyPr/>
          <a:lstStyle>
            <a:lvl1pPr marL="0" indent="0">
              <a:buNone/>
              <a:defRPr sz="2400">
                <a:solidFill>
                  <a:schemeClr val="tx1">
                    <a:tint val="75000"/>
                  </a:schemeClr>
                </a:solidFill>
              </a:defRPr>
            </a:lvl1pPr>
            <a:lvl2pPr marL="457214" indent="0">
              <a:buNone/>
              <a:defRPr sz="2000">
                <a:solidFill>
                  <a:schemeClr val="tx1">
                    <a:tint val="75000"/>
                  </a:schemeClr>
                </a:solidFill>
              </a:defRPr>
            </a:lvl2pPr>
            <a:lvl3pPr marL="914429" indent="0">
              <a:buNone/>
              <a:defRPr sz="1801">
                <a:solidFill>
                  <a:schemeClr val="tx1">
                    <a:tint val="75000"/>
                  </a:schemeClr>
                </a:solidFill>
              </a:defRPr>
            </a:lvl3pPr>
            <a:lvl4pPr marL="1371643" indent="0">
              <a:buNone/>
              <a:defRPr sz="1600">
                <a:solidFill>
                  <a:schemeClr val="tx1">
                    <a:tint val="75000"/>
                  </a:schemeClr>
                </a:solidFill>
              </a:defRPr>
            </a:lvl4pPr>
            <a:lvl5pPr marL="1828857" indent="0">
              <a:buNone/>
              <a:defRPr sz="1600">
                <a:solidFill>
                  <a:schemeClr val="tx1">
                    <a:tint val="75000"/>
                  </a:schemeClr>
                </a:solidFill>
              </a:defRPr>
            </a:lvl5pPr>
            <a:lvl6pPr marL="2286071" indent="0">
              <a:buNone/>
              <a:defRPr sz="1600">
                <a:solidFill>
                  <a:schemeClr val="tx1">
                    <a:tint val="75000"/>
                  </a:schemeClr>
                </a:solidFill>
              </a:defRPr>
            </a:lvl6pPr>
            <a:lvl7pPr marL="2743286" indent="0">
              <a:buNone/>
              <a:defRPr sz="1600">
                <a:solidFill>
                  <a:schemeClr val="tx1">
                    <a:tint val="75000"/>
                  </a:schemeClr>
                </a:solidFill>
              </a:defRPr>
            </a:lvl7pPr>
            <a:lvl8pPr marL="3200500" indent="0">
              <a:buNone/>
              <a:defRPr sz="1600">
                <a:solidFill>
                  <a:schemeClr val="tx1">
                    <a:tint val="75000"/>
                  </a:schemeClr>
                </a:solidFill>
              </a:defRPr>
            </a:lvl8pPr>
            <a:lvl9pPr marL="3657714"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66020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269988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14" indent="0">
              <a:buNone/>
              <a:defRPr sz="2000" b="1"/>
            </a:lvl2pPr>
            <a:lvl3pPr marL="914429" indent="0">
              <a:buNone/>
              <a:defRPr sz="1801" b="1"/>
            </a:lvl3pPr>
            <a:lvl4pPr marL="1371643" indent="0">
              <a:buNone/>
              <a:defRPr sz="1600" b="1"/>
            </a:lvl4pPr>
            <a:lvl5pPr marL="1828857" indent="0">
              <a:buNone/>
              <a:defRPr sz="1600" b="1"/>
            </a:lvl5pPr>
            <a:lvl6pPr marL="2286071" indent="0">
              <a:buNone/>
              <a:defRPr sz="1600" b="1"/>
            </a:lvl6pPr>
            <a:lvl7pPr marL="2743286" indent="0">
              <a:buNone/>
              <a:defRPr sz="1600" b="1"/>
            </a:lvl7pPr>
            <a:lvl8pPr marL="3200500" indent="0">
              <a:buNone/>
              <a:defRPr sz="1600" b="1"/>
            </a:lvl8pPr>
            <a:lvl9pPr marL="3657714"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14" indent="0">
              <a:buNone/>
              <a:defRPr sz="2000" b="1"/>
            </a:lvl2pPr>
            <a:lvl3pPr marL="914429" indent="0">
              <a:buNone/>
              <a:defRPr sz="1801" b="1"/>
            </a:lvl3pPr>
            <a:lvl4pPr marL="1371643" indent="0">
              <a:buNone/>
              <a:defRPr sz="1600" b="1"/>
            </a:lvl4pPr>
            <a:lvl5pPr marL="1828857" indent="0">
              <a:buNone/>
              <a:defRPr sz="1600" b="1"/>
            </a:lvl5pPr>
            <a:lvl6pPr marL="2286071" indent="0">
              <a:buNone/>
              <a:defRPr sz="1600" b="1"/>
            </a:lvl6pPr>
            <a:lvl7pPr marL="2743286" indent="0">
              <a:buNone/>
              <a:defRPr sz="1600" b="1"/>
            </a:lvl7pPr>
            <a:lvl8pPr marL="3200500" indent="0">
              <a:buNone/>
              <a:defRPr sz="1600" b="1"/>
            </a:lvl8pPr>
            <a:lvl9pPr marL="365771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8" name="Footer Placeholder 7"/>
          <p:cNvSpPr>
            <a:spLocks noGrp="1"/>
          </p:cNvSpPr>
          <p:nvPr>
            <p:ph type="ftr" sz="quarter" idx="11"/>
          </p:nvPr>
        </p:nvSpPr>
        <p:spPr>
          <a:xfrm>
            <a:off x="4038601"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281247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17178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28051806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7" y="987427"/>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14" indent="0">
              <a:buNone/>
              <a:defRPr sz="1401"/>
            </a:lvl2pPr>
            <a:lvl3pPr marL="914429" indent="0">
              <a:buNone/>
              <a:defRPr sz="1200"/>
            </a:lvl3pPr>
            <a:lvl4pPr marL="1371643" indent="0">
              <a:buNone/>
              <a:defRPr sz="1001"/>
            </a:lvl4pPr>
            <a:lvl5pPr marL="1828857" indent="0">
              <a:buNone/>
              <a:defRPr sz="1001"/>
            </a:lvl5pPr>
            <a:lvl6pPr marL="2286071" indent="0">
              <a:buNone/>
              <a:defRPr sz="1001"/>
            </a:lvl6pPr>
            <a:lvl7pPr marL="2743286" indent="0">
              <a:buNone/>
              <a:defRPr sz="1001"/>
            </a:lvl7pPr>
            <a:lvl8pPr marL="3200500" indent="0">
              <a:buNone/>
              <a:defRPr sz="1001"/>
            </a:lvl8pPr>
            <a:lvl9pPr marL="3657714" indent="0">
              <a:buNone/>
              <a:defRPr sz="1001"/>
            </a:lvl9pPr>
          </a:lstStyle>
          <a:p>
            <a:pPr lvl="0"/>
            <a:r>
              <a:rPr lang="en-US" smtClean="0"/>
              <a:t>Edit Master text styles</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72859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7" y="987427"/>
            <a:ext cx="6172201" cy="4873625"/>
          </a:xfrm>
          <a:prstGeom prst="rect">
            <a:avLst/>
          </a:prstGeom>
        </p:spPr>
        <p:txBody>
          <a:bodyPr/>
          <a:lstStyle>
            <a:lvl1pPr marL="0" indent="0">
              <a:buNone/>
              <a:defRPr sz="3200"/>
            </a:lvl1pPr>
            <a:lvl2pPr marL="457214" indent="0">
              <a:buNone/>
              <a:defRPr sz="2800"/>
            </a:lvl2pPr>
            <a:lvl3pPr marL="914429" indent="0">
              <a:buNone/>
              <a:defRPr sz="2400"/>
            </a:lvl3pPr>
            <a:lvl4pPr marL="1371643" indent="0">
              <a:buNone/>
              <a:defRPr sz="2000"/>
            </a:lvl4pPr>
            <a:lvl5pPr marL="1828857" indent="0">
              <a:buNone/>
              <a:defRPr sz="2000"/>
            </a:lvl5pPr>
            <a:lvl6pPr marL="2286071" indent="0">
              <a:buNone/>
              <a:defRPr sz="2000"/>
            </a:lvl6pPr>
            <a:lvl7pPr marL="2743286" indent="0">
              <a:buNone/>
              <a:defRPr sz="2000"/>
            </a:lvl7pPr>
            <a:lvl8pPr marL="3200500" indent="0">
              <a:buNone/>
              <a:defRPr sz="2000"/>
            </a:lvl8pPr>
            <a:lvl9pPr marL="3657714"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14" indent="0">
              <a:buNone/>
              <a:defRPr sz="1401"/>
            </a:lvl2pPr>
            <a:lvl3pPr marL="914429" indent="0">
              <a:buNone/>
              <a:defRPr sz="1200"/>
            </a:lvl3pPr>
            <a:lvl4pPr marL="1371643" indent="0">
              <a:buNone/>
              <a:defRPr sz="1001"/>
            </a:lvl4pPr>
            <a:lvl5pPr marL="1828857" indent="0">
              <a:buNone/>
              <a:defRPr sz="1001"/>
            </a:lvl5pPr>
            <a:lvl6pPr marL="2286071" indent="0">
              <a:buNone/>
              <a:defRPr sz="1001"/>
            </a:lvl6pPr>
            <a:lvl7pPr marL="2743286" indent="0">
              <a:buNone/>
              <a:defRPr sz="1001"/>
            </a:lvl7pPr>
            <a:lvl8pPr marL="3200500" indent="0">
              <a:buNone/>
              <a:defRPr sz="1001"/>
            </a:lvl8pPr>
            <a:lvl9pPr marL="3657714" indent="0">
              <a:buNone/>
              <a:defRPr sz="1001"/>
            </a:lvl9pPr>
          </a:lstStyle>
          <a:p>
            <a:pPr lvl="0"/>
            <a:r>
              <a:rPr lang="en-US" smtClean="0"/>
              <a:t>Edit Master text styles</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4D35AC66-4691-4714-9B72-FC9A123FF319}" type="datetimeFigureOut">
              <a:rPr lang="en-US" smtClean="0"/>
              <a:t>9/3/2018</a:t>
            </a:fld>
            <a:endParaRPr 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6A568FA7-1CA0-4713-9CC1-A1634FB3822C}" type="slidenum">
              <a:rPr lang="en-US" smtClean="0"/>
              <a:t>‹#›</a:t>
            </a:fld>
            <a:endParaRPr lang="en-US"/>
          </a:p>
        </p:txBody>
      </p:sp>
    </p:spTree>
    <p:extLst>
      <p:ext uri="{BB962C8B-B14F-4D97-AF65-F5344CB8AC3E}">
        <p14:creationId xmlns:p14="http://schemas.microsoft.com/office/powerpoint/2010/main" val="297159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2880" y="151535"/>
            <a:ext cx="11913612" cy="6539578"/>
          </a:xfrm>
          <a:prstGeom prst="rect">
            <a:avLst/>
          </a:prstGeom>
          <a:solidFill>
            <a:schemeClr val="bg1"/>
          </a:solidFill>
          <a:ln w="762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ight Triangle 7"/>
          <p:cNvSpPr/>
          <p:nvPr userDrawn="1"/>
        </p:nvSpPr>
        <p:spPr>
          <a:xfrm rot="5400000">
            <a:off x="134531" y="-60898"/>
            <a:ext cx="1489588" cy="1769805"/>
          </a:xfrm>
          <a:prstGeom prst="rtTriangle">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Curved Right Arrow 9"/>
          <p:cNvSpPr/>
          <p:nvPr userDrawn="1"/>
        </p:nvSpPr>
        <p:spPr>
          <a:xfrm>
            <a:off x="241651" y="521829"/>
            <a:ext cx="522625" cy="485249"/>
          </a:xfrm>
          <a:prstGeom prst="curvedRightArrow">
            <a:avLst>
              <a:gd name="adj1" fmla="val 17615"/>
              <a:gd name="adj2" fmla="val 50000"/>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12" name="Curved Left Arrow 11"/>
          <p:cNvSpPr/>
          <p:nvPr userDrawn="1"/>
        </p:nvSpPr>
        <p:spPr>
          <a:xfrm rot="19931681">
            <a:off x="655461" y="179303"/>
            <a:ext cx="538026" cy="494235"/>
          </a:xfrm>
          <a:prstGeom prst="curvedLeftArrow">
            <a:avLst>
              <a:gd name="adj1" fmla="val 25000"/>
              <a:gd name="adj2" fmla="val 50000"/>
              <a:gd name="adj3" fmla="val 226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13" name="Quad Arrow Callout 12"/>
          <p:cNvSpPr/>
          <p:nvPr userDrawn="1"/>
        </p:nvSpPr>
        <p:spPr>
          <a:xfrm rot="13670060">
            <a:off x="249115" y="165762"/>
            <a:ext cx="549124" cy="584154"/>
          </a:xfrm>
          <a:prstGeom prst="quadArrowCallout">
            <a:avLst>
              <a:gd name="adj1" fmla="val 24006"/>
              <a:gd name="adj2" fmla="val 26026"/>
              <a:gd name="adj3" fmla="val 13616"/>
              <a:gd name="adj4" fmla="val 48123"/>
            </a:avLst>
          </a:prstGeom>
          <a:solidFill>
            <a:schemeClr val="accent6">
              <a:lumMod val="50000"/>
            </a:schemeClr>
          </a:solidFill>
          <a:ln w="12700">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Frame 1"/>
          <p:cNvSpPr/>
          <p:nvPr userDrawn="1"/>
        </p:nvSpPr>
        <p:spPr>
          <a:xfrm>
            <a:off x="0" y="0"/>
            <a:ext cx="12192000" cy="6842648"/>
          </a:xfrm>
          <a:prstGeom prst="frame">
            <a:avLst>
              <a:gd name="adj1" fmla="val 1178"/>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Tree>
    <p:extLst>
      <p:ext uri="{BB962C8B-B14F-4D97-AF65-F5344CB8AC3E}">
        <p14:creationId xmlns:p14="http://schemas.microsoft.com/office/powerpoint/2010/main" val="6776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2" indent="-228608" algn="l" defTabSz="9144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6" indent="-228608" algn="l" defTabSz="9144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1"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65"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79"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93"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08"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22"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9" rtl="0" eaLnBrk="1" latinLnBrk="0" hangingPunct="1">
        <a:defRPr sz="1801" kern="1200">
          <a:solidFill>
            <a:schemeClr val="tx1"/>
          </a:solidFill>
          <a:latin typeface="+mn-lt"/>
          <a:ea typeface="+mn-ea"/>
          <a:cs typeface="+mn-cs"/>
        </a:defRPr>
      </a:lvl1pPr>
      <a:lvl2pPr marL="457214" algn="l" defTabSz="914429" rtl="0" eaLnBrk="1" latinLnBrk="0" hangingPunct="1">
        <a:defRPr sz="1801" kern="1200">
          <a:solidFill>
            <a:schemeClr val="tx1"/>
          </a:solidFill>
          <a:latin typeface="+mn-lt"/>
          <a:ea typeface="+mn-ea"/>
          <a:cs typeface="+mn-cs"/>
        </a:defRPr>
      </a:lvl2pPr>
      <a:lvl3pPr marL="914429" algn="l" defTabSz="914429" rtl="0" eaLnBrk="1" latinLnBrk="0" hangingPunct="1">
        <a:defRPr sz="1801" kern="1200">
          <a:solidFill>
            <a:schemeClr val="tx1"/>
          </a:solidFill>
          <a:latin typeface="+mn-lt"/>
          <a:ea typeface="+mn-ea"/>
          <a:cs typeface="+mn-cs"/>
        </a:defRPr>
      </a:lvl3pPr>
      <a:lvl4pPr marL="1371643" algn="l" defTabSz="914429" rtl="0" eaLnBrk="1" latinLnBrk="0" hangingPunct="1">
        <a:defRPr sz="1801" kern="1200">
          <a:solidFill>
            <a:schemeClr val="tx1"/>
          </a:solidFill>
          <a:latin typeface="+mn-lt"/>
          <a:ea typeface="+mn-ea"/>
          <a:cs typeface="+mn-cs"/>
        </a:defRPr>
      </a:lvl4pPr>
      <a:lvl5pPr marL="1828857" algn="l" defTabSz="914429" rtl="0" eaLnBrk="1" latinLnBrk="0" hangingPunct="1">
        <a:defRPr sz="1801" kern="1200">
          <a:solidFill>
            <a:schemeClr val="tx1"/>
          </a:solidFill>
          <a:latin typeface="+mn-lt"/>
          <a:ea typeface="+mn-ea"/>
          <a:cs typeface="+mn-cs"/>
        </a:defRPr>
      </a:lvl5pPr>
      <a:lvl6pPr marL="2286071" algn="l" defTabSz="914429" rtl="0" eaLnBrk="1" latinLnBrk="0" hangingPunct="1">
        <a:defRPr sz="1801" kern="1200">
          <a:solidFill>
            <a:schemeClr val="tx1"/>
          </a:solidFill>
          <a:latin typeface="+mn-lt"/>
          <a:ea typeface="+mn-ea"/>
          <a:cs typeface="+mn-cs"/>
        </a:defRPr>
      </a:lvl6pPr>
      <a:lvl7pPr marL="2743286" algn="l" defTabSz="914429" rtl="0" eaLnBrk="1" latinLnBrk="0" hangingPunct="1">
        <a:defRPr sz="1801" kern="1200">
          <a:solidFill>
            <a:schemeClr val="tx1"/>
          </a:solidFill>
          <a:latin typeface="+mn-lt"/>
          <a:ea typeface="+mn-ea"/>
          <a:cs typeface="+mn-cs"/>
        </a:defRPr>
      </a:lvl7pPr>
      <a:lvl8pPr marL="3200500" algn="l" defTabSz="914429" rtl="0" eaLnBrk="1" latinLnBrk="0" hangingPunct="1">
        <a:defRPr sz="1801" kern="1200">
          <a:solidFill>
            <a:schemeClr val="tx1"/>
          </a:solidFill>
          <a:latin typeface="+mn-lt"/>
          <a:ea typeface="+mn-ea"/>
          <a:cs typeface="+mn-cs"/>
        </a:defRPr>
      </a:lvl8pPr>
      <a:lvl9pPr marL="3657714" algn="l" defTabSz="91442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06" t="4494" r="4410" b="6399"/>
          <a:stretch/>
        </p:blipFill>
        <p:spPr>
          <a:xfrm>
            <a:off x="2883726" y="1662546"/>
            <a:ext cx="6733309" cy="4572001"/>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524841" y="443242"/>
            <a:ext cx="7451078" cy="923458"/>
          </a:xfrm>
          <a:prstGeom prst="rect">
            <a:avLst/>
          </a:prstGeom>
        </p:spPr>
        <p:txBody>
          <a:bodyPr wrap="none">
            <a:spAutoFit/>
          </a:bodyPr>
          <a:lstStyle/>
          <a:p>
            <a:pPr algn="ctr"/>
            <a:r>
              <a:rPr lang="en-US" sz="5401"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মাল্টিমিডিয়া ক্লাসে সবাইকে স্বাগত</a:t>
            </a:r>
          </a:p>
        </p:txBody>
      </p:sp>
    </p:spTree>
    <p:extLst>
      <p:ext uri="{BB962C8B-B14F-4D97-AF65-F5344CB8AC3E}">
        <p14:creationId xmlns:p14="http://schemas.microsoft.com/office/powerpoint/2010/main" val="2101459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par>
                                <p:cTn id="9" presetID="8" presetClass="entr" presetSubtype="3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7374" y="287379"/>
            <a:ext cx="4368504"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প্রকারভেদঃ</a:t>
            </a:r>
            <a:endPar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2804161" y="2108953"/>
            <a:ext cx="6376417" cy="1177540"/>
            <a:chOff x="1958455" y="2032465"/>
            <a:chExt cx="8639032" cy="1177540"/>
          </a:xfrm>
        </p:grpSpPr>
        <p:sp>
          <p:nvSpPr>
            <p:cNvPr id="4" name="Left-Right-Up Arrow 3"/>
            <p:cNvSpPr/>
            <p:nvPr/>
          </p:nvSpPr>
          <p:spPr>
            <a:xfrm>
              <a:off x="2060812" y="2032465"/>
              <a:ext cx="8434318" cy="751677"/>
            </a:xfrm>
            <a:prstGeom prst="leftRightUpArrow">
              <a:avLst>
                <a:gd name="adj1" fmla="val 6132"/>
                <a:gd name="adj2" fmla="val 9906"/>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Down Arrow 4"/>
            <p:cNvSpPr/>
            <p:nvPr/>
          </p:nvSpPr>
          <p:spPr>
            <a:xfrm>
              <a:off x="1958455"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Down Arrow 5"/>
            <p:cNvSpPr/>
            <p:nvPr/>
          </p:nvSpPr>
          <p:spPr>
            <a:xfrm>
              <a:off x="10201704"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Rectangle 6"/>
          <p:cNvSpPr/>
          <p:nvPr/>
        </p:nvSpPr>
        <p:spPr>
          <a:xfrm>
            <a:off x="1731265" y="1549166"/>
            <a:ext cx="8996762" cy="1446550"/>
          </a:xfrm>
          <a:prstGeom prst="rect">
            <a:avLst/>
          </a:prstGeom>
        </p:spPr>
        <p:txBody>
          <a:bodyPr wrap="squar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কোষকে কাজের ভিত্তিতে দুই </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 ভাগ করা হয়।</a:t>
            </a:r>
            <a:endParaRPr lang="en-US" sz="4000" dirty="0"/>
          </a:p>
          <a:p>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dirty="0"/>
          </a:p>
        </p:txBody>
      </p:sp>
      <p:sp>
        <p:nvSpPr>
          <p:cNvPr id="8" name="Rectangle 7"/>
          <p:cNvSpPr/>
          <p:nvPr/>
        </p:nvSpPr>
        <p:spPr>
          <a:xfrm>
            <a:off x="2151765" y="3201560"/>
            <a:ext cx="1596912"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দেহকোষ</a:t>
            </a:r>
            <a:endParaRPr lang="en-US" sz="4000" dirty="0"/>
          </a:p>
        </p:txBody>
      </p:sp>
      <p:sp>
        <p:nvSpPr>
          <p:cNvPr id="9" name="Rectangle 8"/>
          <p:cNvSpPr/>
          <p:nvPr/>
        </p:nvSpPr>
        <p:spPr>
          <a:xfrm>
            <a:off x="8124275" y="3240476"/>
            <a:ext cx="1781257"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জননকোষ</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275" y="4019123"/>
            <a:ext cx="3012259" cy="2256287"/>
          </a:xfrm>
          <a:prstGeom prst="roundRect">
            <a:avLst>
              <a:gd name="adj" fmla="val 310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0070" r="35929" b="4410"/>
          <a:stretch/>
        </p:blipFill>
        <p:spPr>
          <a:xfrm>
            <a:off x="1630664" y="4019122"/>
            <a:ext cx="2498090" cy="2487168"/>
          </a:xfrm>
          <a:prstGeom prst="rect">
            <a:avLst/>
          </a:prstGeom>
        </p:spPr>
      </p:pic>
    </p:spTree>
    <p:extLst>
      <p:ext uri="{BB962C8B-B14F-4D97-AF65-F5344CB8AC3E}">
        <p14:creationId xmlns:p14="http://schemas.microsoft.com/office/powerpoint/2010/main" val="159499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0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000"/>
                                        <p:tgtEl>
                                          <p:spTgt spid="11"/>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507" y="5414511"/>
            <a:ext cx="7534435" cy="830997"/>
          </a:xfrm>
          <a:prstGeom prst="rect">
            <a:avLst/>
          </a:prstGeom>
        </p:spPr>
        <p:txBody>
          <a:bodyPr wrap="none">
            <a:spAutoFit/>
          </a:bodyPr>
          <a:lstStyle/>
          <a:p>
            <a:pPr marL="685822" indent="-685822">
              <a:buClr>
                <a:schemeClr val="accent4">
                  <a:lumMod val="75000"/>
                </a:schemeClr>
              </a:buClr>
              <a:buSzPct val="130000"/>
              <a:buFont typeface="Wingdings" panose="05000000000000000000" pitchFamily="2" charset="2"/>
              <a:buChar char="v"/>
            </a:pP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প্রকারভেদ </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লেখ।</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4581928" y="184142"/>
            <a:ext cx="2930610"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a:t>
            </a: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320" y="1720851"/>
            <a:ext cx="5707825" cy="33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891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221" y="261120"/>
            <a:ext cx="2836033" cy="830997"/>
          </a:xfrm>
          <a:prstGeom prst="rect">
            <a:avLst/>
          </a:prstGeom>
        </p:spPr>
        <p:txBody>
          <a:bodyPr wrap="none">
            <a:spAutoFit/>
          </a:bodyPr>
          <a:lstStyle/>
          <a:p>
            <a:pPr algn="ctr"/>
            <a:r>
              <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a:t>
            </a:r>
            <a:r>
              <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endPar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6408560" y="235990"/>
            <a:ext cx="2252540"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6408559" y="313160"/>
            <a:ext cx="2507418"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108" t="15001" r="13771" b="12855"/>
          <a:stretch/>
        </p:blipFill>
        <p:spPr>
          <a:xfrm>
            <a:off x="3695158" y="1221329"/>
            <a:ext cx="4730431" cy="3341073"/>
          </a:xfrm>
          <a:prstGeom prst="roundRect">
            <a:avLst>
              <a:gd name="adj" fmla="val 3912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0" y="4953875"/>
            <a:ext cx="11930743"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 উদ্ভিদ কোষে  কোষপ্রাচীর দেখা যায় প্রাণীকোষে তা নেই। এটি জড় পদার্থের তৈরি এবং ছিদ্র থাকে এদের কে কূপ বলে। কোষপ্রাচীরের কাজ হল ভিতরের অংশকে রক্ষা করা এবং কোষের আকার প্রদান করা</a:t>
            </a:r>
            <a:endParaRPr lang="en-US" sz="3600" dirty="0"/>
          </a:p>
        </p:txBody>
      </p:sp>
      <p:sp>
        <p:nvSpPr>
          <p:cNvPr id="7" name="Rectangle 6"/>
          <p:cNvSpPr/>
          <p:nvPr/>
        </p:nvSpPr>
        <p:spPr>
          <a:xfrm>
            <a:off x="243840" y="5282476"/>
            <a:ext cx="11781905"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 কোষপ্রাচীরের অভ্যন্তরে পাতলা পর্দাবেষ্টিত জেলীর ন্যায় থকথকে আধা তরল বস্তুটিকে প্রোটোপ্লাজম বলে। একে জীবনের ভিত্তিও বলে। </a:t>
            </a:r>
            <a:endParaRPr lang="en-US" sz="3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930" y="1246458"/>
            <a:ext cx="4904884" cy="3346898"/>
          </a:xfrm>
          <a:prstGeom prst="rect">
            <a:avLst/>
          </a:prstGeom>
        </p:spPr>
      </p:pic>
    </p:spTree>
    <p:extLst>
      <p:ext uri="{BB962C8B-B14F-4D97-AF65-F5344CB8AC3E}">
        <p14:creationId xmlns:p14="http://schemas.microsoft.com/office/powerpoint/2010/main" val="1250895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2" presetID="8" presetClass="entr" presetSubtype="3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2000" fill="hold"/>
                                        <p:tgtEl>
                                          <p:spTgt spid="4"/>
                                        </p:tgtEl>
                                        <p:attrNameLst>
                                          <p:attrName>ppt_y</p:attrName>
                                        </p:attrNameLst>
                                      </p:cBhvr>
                                      <p:tavLst>
                                        <p:tav tm="0">
                                          <p:val>
                                            <p:strVal val="#ppt_y"/>
                                          </p:val>
                                        </p:tav>
                                        <p:tav tm="100000">
                                          <p:val>
                                            <p:strVal val="#ppt_y"/>
                                          </p:val>
                                        </p:tav>
                                      </p:tavLst>
                                    </p:anim>
                                    <p:anim calcmode="lin" valueType="num">
                                      <p:cBhvr>
                                        <p:cTn id="24"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0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796" y="231427"/>
            <a:ext cx="6305799" cy="830997"/>
          </a:xfrm>
          <a:prstGeom prst="rect">
            <a:avLst/>
          </a:prstGeom>
        </p:spPr>
        <p:txBody>
          <a:bodyPr wrap="square">
            <a:spAutoFit/>
          </a:bodyPr>
          <a:lstStyle/>
          <a:p>
            <a:pPr algn="ctr"/>
            <a:r>
              <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গঠনঃ</a:t>
            </a:r>
          </a:p>
        </p:txBody>
      </p:sp>
      <p:sp>
        <p:nvSpPr>
          <p:cNvPr id="3" name="Rectangle 2"/>
          <p:cNvSpPr/>
          <p:nvPr/>
        </p:nvSpPr>
        <p:spPr>
          <a:xfrm>
            <a:off x="6443384" y="242211"/>
            <a:ext cx="2097049"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কোষঝিল্লি</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6481260" y="252995"/>
            <a:ext cx="2622833"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সাইটোপ্লাজম</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062" t="8270" r="38788" b="9033"/>
          <a:stretch/>
        </p:blipFill>
        <p:spPr>
          <a:xfrm>
            <a:off x="3601498" y="1422010"/>
            <a:ext cx="3890409" cy="3454802"/>
          </a:xfrm>
          <a:prstGeom prst="rect">
            <a:avLst/>
          </a:prstGeom>
        </p:spPr>
      </p:pic>
      <p:sp>
        <p:nvSpPr>
          <p:cNvPr id="6" name="Rectangle 5"/>
          <p:cNvSpPr/>
          <p:nvPr/>
        </p:nvSpPr>
        <p:spPr>
          <a:xfrm>
            <a:off x="304800" y="4947731"/>
            <a:ext cx="11777472"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কোষঝিল্লিঃ প্রোটোপ্লাজমকে ঘিরে যে নরম পর্দা দেখা যায় তাকে কোষ ঝিল্লি বা সেল মেমব্রেন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কোষের ভিতরে ও বাহিরে তরল, খনিজ পদার্থ ও গ্যাস এর চলাচল নিয়ন্ত্রণ করে। </a:t>
            </a:r>
            <a:endParaRPr lang="en-US" sz="3600" dirty="0"/>
          </a:p>
        </p:txBody>
      </p:sp>
      <p:sp>
        <p:nvSpPr>
          <p:cNvPr id="7" name="Rectangle 6"/>
          <p:cNvSpPr/>
          <p:nvPr/>
        </p:nvSpPr>
        <p:spPr>
          <a:xfrm>
            <a:off x="0" y="4958516"/>
            <a:ext cx="11876796"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সাইটোপ্লাজমঃ  প্রোটোপ্লাজম থেকে নিউক্লিয়াসকে বাদ দিয়ে যে অর্ধতরল অংশটি থাকে তাকে সাইটোপ্লাজম বলে। এর প্রধান কাজ কোষের ক্ষুদ্র ক্ষুদ্র অঙ্গাণুগুলো ধারণ করা</a:t>
            </a:r>
            <a:endParaRPr lang="en-US" sz="3600" dirty="0"/>
          </a:p>
        </p:txBody>
      </p:sp>
    </p:spTree>
    <p:extLst>
      <p:ext uri="{BB962C8B-B14F-4D97-AF65-F5344CB8AC3E}">
        <p14:creationId xmlns:p14="http://schemas.microsoft.com/office/powerpoint/2010/main" val="221334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5" presetID="8" presetClass="entr" presetSubtype="3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2000" fill="hold"/>
                                        <p:tgtEl>
                                          <p:spTgt spid="4"/>
                                        </p:tgtEl>
                                        <p:attrNameLst>
                                          <p:attrName>ppt_y</p:attrName>
                                        </p:attrNameLst>
                                      </p:cBhvr>
                                      <p:tavLst>
                                        <p:tav tm="0">
                                          <p:val>
                                            <p:strVal val="#ppt_y"/>
                                          </p:val>
                                        </p:tav>
                                        <p:tav tm="100000">
                                          <p:val>
                                            <p:strVal val="#ppt_y"/>
                                          </p:val>
                                        </p:tav>
                                      </p:tavLst>
                                    </p:anim>
                                    <p:anim calcmode="lin" valueType="num">
                                      <p:cBhvr>
                                        <p:cTn id="24"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0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627" y="171811"/>
            <a:ext cx="2836033" cy="830997"/>
          </a:xfrm>
          <a:prstGeom prst="rect">
            <a:avLst/>
          </a:prstGeom>
        </p:spPr>
        <p:txBody>
          <a:bodyPr wrap="none">
            <a:spAutoFit/>
          </a:bodyPr>
          <a:lstStyle/>
          <a:p>
            <a:pPr algn="ctr"/>
            <a:r>
              <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গঠনঃ</a:t>
            </a:r>
          </a:p>
        </p:txBody>
      </p:sp>
      <p:sp>
        <p:nvSpPr>
          <p:cNvPr id="4" name="Rectangle 3"/>
          <p:cNvSpPr/>
          <p:nvPr/>
        </p:nvSpPr>
        <p:spPr>
          <a:xfrm>
            <a:off x="7139340" y="268758"/>
            <a:ext cx="1500732"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a:t>
            </a:r>
          </a:p>
        </p:txBody>
      </p:sp>
      <p:sp>
        <p:nvSpPr>
          <p:cNvPr id="5" name="Rectangle 4"/>
          <p:cNvSpPr/>
          <p:nvPr/>
        </p:nvSpPr>
        <p:spPr>
          <a:xfrm>
            <a:off x="6609660" y="199154"/>
            <a:ext cx="2246128"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কোষগহবর</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67326" y="4906737"/>
            <a:ext cx="11532358"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 কোষে প্লাস্টিড থাকে না কিন্তু উদ্ভিদ কোষে প্লাস্টিড প্রধান বৈশিষ্ট্য। উদ্ভিদের বিচিত্র রঙ প্লাস্টিডের কারণে হয়। সবুজ প্লাস্টিড খাদ্য তৈরি করে, বর্ণহীন প্লাস্টিড খাদ্য সঞ্চয় করে।</a:t>
            </a:r>
            <a:endParaRPr lang="en-US" sz="3600" dirty="0"/>
          </a:p>
        </p:txBody>
      </p:sp>
      <p:sp>
        <p:nvSpPr>
          <p:cNvPr id="7" name="Rectangle 6"/>
          <p:cNvSpPr/>
          <p:nvPr/>
        </p:nvSpPr>
        <p:spPr>
          <a:xfrm>
            <a:off x="304800" y="4809791"/>
            <a:ext cx="11887200"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কোষগহবরঃ পিয়াজের কোষ পরীক্ষা করে দেখ, দেখবে যে কোষের মধ্যে বৃহৎ একটি ফাঁকা জায়গা রয়েছে এটাকে কোষগহবর বলে। প্রানীকোষে কোষগহবর সাধারণত দেখা যায় না যদি থাকে তাহলে তা খুব ছোট, কোষগহবর কোষের একটি গুরুত্বপূর্ণ বৈশিষ্ট্য।</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034" y="1384929"/>
            <a:ext cx="4303279" cy="27199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607" y="1121273"/>
            <a:ext cx="4613603" cy="2916145"/>
          </a:xfrm>
          <a:prstGeom prst="rect">
            <a:avLst/>
          </a:prstGeom>
        </p:spPr>
      </p:pic>
    </p:spTree>
    <p:extLst>
      <p:ext uri="{BB962C8B-B14F-4D97-AF65-F5344CB8AC3E}">
        <p14:creationId xmlns:p14="http://schemas.microsoft.com/office/powerpoint/2010/main" val="726529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2" presetID="8" presetClass="entr" presetSubtype="3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out)">
                                      <p:cBhvr>
                                        <p:cTn id="14"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2000" fill="hold"/>
                                        <p:tgtEl>
                                          <p:spTgt spid="4"/>
                                        </p:tgtEl>
                                        <p:attrNameLst>
                                          <p:attrName>ppt_y</p:attrName>
                                        </p:attrNameLst>
                                      </p:cBhvr>
                                      <p:tavLst>
                                        <p:tav tm="0">
                                          <p:val>
                                            <p:strVal val="#ppt_y"/>
                                          </p:val>
                                        </p:tav>
                                        <p:tav tm="100000">
                                          <p:val>
                                            <p:strVal val="#ppt_y"/>
                                          </p:val>
                                        </p:tav>
                                      </p:tavLst>
                                    </p:anim>
                                    <p:anim calcmode="lin" valueType="num">
                                      <p:cBhvr>
                                        <p:cTn id="24"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0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2000"/>
                                        <p:tgtEl>
                                          <p:spTgt spid="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2257" y="242386"/>
            <a:ext cx="2836033" cy="830997"/>
          </a:xfrm>
          <a:prstGeom prst="rect">
            <a:avLst/>
          </a:prstGeom>
        </p:spPr>
        <p:txBody>
          <a:bodyPr wrap="none">
            <a:spAutoFit/>
          </a:bodyPr>
          <a:lstStyle/>
          <a:p>
            <a:pPr algn="ctr"/>
            <a:r>
              <a:rPr lang="en-US" sz="4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গঠনঃ</a:t>
            </a:r>
          </a:p>
        </p:txBody>
      </p:sp>
      <p:sp>
        <p:nvSpPr>
          <p:cNvPr id="4" name="Rectangle 3"/>
          <p:cNvSpPr/>
          <p:nvPr/>
        </p:nvSpPr>
        <p:spPr>
          <a:xfrm>
            <a:off x="6068289" y="296925"/>
            <a:ext cx="2776722"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মাইটোকন্ড্রিয়া</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6550926" y="348711"/>
            <a:ext cx="2133918"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305234" y="4828098"/>
            <a:ext cx="11307745"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মাইটোকন্ড্রিয়াঃ এইটি দন্ডাকার, বৃত্তাকার বা তারকাকার হতে পারে। এরা দুই ঝিল্লি বিশিষ্ট। মাইটোকন্ড্রিয়ার প্রধান কাজ হল শ্বসন প্রক্রিয়ায় শক্তি উৎপাদন করা তাই একে  শক্তির আধার বলে। </a:t>
            </a:r>
            <a:endParaRPr lang="en-US" sz="3600" dirty="0"/>
          </a:p>
        </p:txBody>
      </p:sp>
      <p:sp>
        <p:nvSpPr>
          <p:cNvPr id="2" name="Rectangle 1"/>
          <p:cNvSpPr/>
          <p:nvPr/>
        </p:nvSpPr>
        <p:spPr>
          <a:xfrm>
            <a:off x="166250" y="4882637"/>
            <a:ext cx="11804073"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 এইটি দেখতে উপবৃত্তাকার বা নলাকার হতে পারে। প্রোটোপ্লাজমের মধ্যে ভাসমান গোলারার ঘন বস্তুটিই নিউক্লিয়াস। এইটি কোষের সকল শারীরবৃত্তীয় কাজ নিয়ন্ত্রণ করে থাকে।</a:t>
            </a:r>
            <a:endParaRPr lang="en-US" sz="36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912" t="10677" r="5380" b="18226"/>
          <a:stretch/>
        </p:blipFill>
        <p:spPr>
          <a:xfrm>
            <a:off x="3878397" y="1671691"/>
            <a:ext cx="3739486" cy="253634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72" t="18261" r="45218" b="18981"/>
          <a:stretch/>
        </p:blipFill>
        <p:spPr>
          <a:xfrm>
            <a:off x="4007477" y="1348796"/>
            <a:ext cx="4121625" cy="2744690"/>
          </a:xfrm>
          <a:prstGeom prst="rect">
            <a:avLst/>
          </a:prstGeom>
        </p:spPr>
      </p:pic>
    </p:spTree>
    <p:extLst>
      <p:ext uri="{BB962C8B-B14F-4D97-AF65-F5344CB8AC3E}">
        <p14:creationId xmlns:p14="http://schemas.microsoft.com/office/powerpoint/2010/main" val="70193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2" presetID="8" presetClass="entr" presetSubtype="3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out)">
                                      <p:cBhvr>
                                        <p:cTn id="14"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2000" fill="hold"/>
                                        <p:tgtEl>
                                          <p:spTgt spid="5"/>
                                        </p:tgtEl>
                                        <p:attrNameLst>
                                          <p:attrName>ppt_y</p:attrName>
                                        </p:attrNameLst>
                                      </p:cBhvr>
                                      <p:tavLst>
                                        <p:tav tm="0">
                                          <p:val>
                                            <p:strVal val="#ppt_y"/>
                                          </p:val>
                                        </p:tav>
                                        <p:tav tm="100000">
                                          <p:val>
                                            <p:strVal val="#ppt_y"/>
                                          </p:val>
                                        </p:tav>
                                      </p:tavLst>
                                    </p:anim>
                                    <p:anim calcmode="lin" valueType="num">
                                      <p:cBhvr>
                                        <p:cTn id="24"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0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out)">
                                      <p:cBhvr>
                                        <p:cTn id="31" dur="2000"/>
                                        <p:tgtEl>
                                          <p:spTgt spid="2"/>
                                        </p:tgtEl>
                                      </p:cBhvr>
                                    </p:animEffect>
                                  </p:childTnLst>
                                </p:cTn>
                              </p:par>
                              <p:par>
                                <p:cTn id="32" presetID="8" presetClass="entr" presetSubtype="32"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out)">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1587" y="204251"/>
            <a:ext cx="2723823"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a:t>
            </a: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p>
        </p:txBody>
      </p:sp>
      <p:sp>
        <p:nvSpPr>
          <p:cNvPr id="3" name="Rectangle 2"/>
          <p:cNvSpPr/>
          <p:nvPr/>
        </p:nvSpPr>
        <p:spPr>
          <a:xfrm>
            <a:off x="2192976" y="5525847"/>
            <a:ext cx="8471065" cy="1569660"/>
          </a:xfrm>
          <a:prstGeom prst="rect">
            <a:avLst/>
          </a:prstGeom>
        </p:spPr>
        <p:txBody>
          <a:bodyPr wrap="square">
            <a:spAutoFit/>
          </a:bodyPr>
          <a:lstStyle/>
          <a:p>
            <a:pPr marL="685822" indent="-685822">
              <a:buClr>
                <a:schemeClr val="accent4">
                  <a:lumMod val="75000"/>
                </a:schemeClr>
              </a:buClr>
              <a:buSzPct val="130000"/>
              <a:buFont typeface="Wingdings" panose="05000000000000000000" pitchFamily="2" charset="2"/>
              <a:buChar char="v"/>
            </a:pP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গঠন বর্ণনা </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লেখ।</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285759" indent="-285759">
              <a:buClr>
                <a:schemeClr val="accent6">
                  <a:lumMod val="50000"/>
                </a:schemeClr>
              </a:buClr>
              <a:buSzPct val="130000"/>
              <a:buFont typeface="Wingdings" panose="05000000000000000000" pitchFamily="2" charset="2"/>
              <a:buChar char="q"/>
            </a:pP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252" y="1263871"/>
            <a:ext cx="4735945" cy="4125686"/>
          </a:xfrm>
          <a:prstGeom prst="rect">
            <a:avLst/>
          </a:prstGeom>
        </p:spPr>
      </p:pic>
    </p:spTree>
    <p:extLst>
      <p:ext uri="{BB962C8B-B14F-4D97-AF65-F5344CB8AC3E}">
        <p14:creationId xmlns:p14="http://schemas.microsoft.com/office/powerpoint/2010/main" val="15794835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8199" y="144874"/>
            <a:ext cx="1829347"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805731" y="1968811"/>
            <a:ext cx="9592691" cy="646331"/>
          </a:xfrm>
          <a:prstGeom prst="rect">
            <a:avLst/>
          </a:prstGeom>
        </p:spPr>
        <p:txBody>
          <a:bodyPr wrap="none">
            <a:spAutoFit/>
          </a:bodyPr>
          <a:lstStyle/>
          <a:p>
            <a:pPr marL="2857589" lvl="5"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জীবদেহের গঠন ও কাজের একককে কি বলে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Rectangle 5"/>
          <p:cNvSpPr/>
          <p:nvPr/>
        </p:nvSpPr>
        <p:spPr>
          <a:xfrm>
            <a:off x="2287859" y="2604624"/>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endParaRPr>
          </a:p>
        </p:txBody>
      </p:sp>
      <p:sp>
        <p:nvSpPr>
          <p:cNvPr id="7" name="Rectangle 6"/>
          <p:cNvSpPr/>
          <p:nvPr/>
        </p:nvSpPr>
        <p:spPr>
          <a:xfrm>
            <a:off x="4060833" y="2616816"/>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টিস্যু</a:t>
            </a:r>
            <a:r>
              <a:rPr lang="en-US" sz="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900" dirty="0">
              <a:effectLst>
                <a:outerShdw blurRad="38100" dist="38100" dir="2700000" algn="tl">
                  <a:srgbClr val="000000">
                    <a:alpha val="43137"/>
                  </a:srgbClr>
                </a:outerShdw>
              </a:effectLst>
            </a:endParaRPr>
          </a:p>
        </p:txBody>
      </p:sp>
      <p:sp>
        <p:nvSpPr>
          <p:cNvPr id="8" name="Rectangle 7"/>
          <p:cNvSpPr/>
          <p:nvPr/>
        </p:nvSpPr>
        <p:spPr>
          <a:xfrm>
            <a:off x="5889143" y="2614278"/>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endParaRPr>
          </a:p>
        </p:txBody>
      </p:sp>
      <p:sp>
        <p:nvSpPr>
          <p:cNvPr id="9" name="Rectangle 8"/>
          <p:cNvSpPr/>
          <p:nvPr/>
        </p:nvSpPr>
        <p:spPr>
          <a:xfrm>
            <a:off x="7773050" y="2614278"/>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নিউরণ</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endParaRPr>
          </a:p>
        </p:txBody>
      </p:sp>
      <p:sp>
        <p:nvSpPr>
          <p:cNvPr id="4" name="Rectangle 3"/>
          <p:cNvSpPr/>
          <p:nvPr/>
        </p:nvSpPr>
        <p:spPr>
          <a:xfrm>
            <a:off x="1448478" y="3131976"/>
            <a:ext cx="9781845"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নিউক্লিয়াসের উপর ভিত্তি করে কোষকে কয় ভাগে ভাগ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2302953" y="3671334"/>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endParaRPr>
          </a:p>
        </p:txBody>
      </p:sp>
      <p:sp>
        <p:nvSpPr>
          <p:cNvPr id="11" name="Rectangle 10"/>
          <p:cNvSpPr/>
          <p:nvPr/>
        </p:nvSpPr>
        <p:spPr>
          <a:xfrm>
            <a:off x="4030143" y="3696316"/>
            <a:ext cx="1107996"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দুই</a:t>
            </a:r>
            <a:r>
              <a:rPr lang="en-US" sz="18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801" dirty="0">
              <a:effectLst>
                <a:outerShdw blurRad="38100" dist="38100" dir="2700000" algn="tl">
                  <a:srgbClr val="000000">
                    <a:alpha val="43137"/>
                  </a:srgbClr>
                </a:outerShdw>
              </a:effectLst>
            </a:endParaRPr>
          </a:p>
        </p:txBody>
      </p:sp>
      <p:sp>
        <p:nvSpPr>
          <p:cNvPr id="12" name="Rectangle 11"/>
          <p:cNvSpPr/>
          <p:nvPr/>
        </p:nvSpPr>
        <p:spPr>
          <a:xfrm>
            <a:off x="5950787" y="3708931"/>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endParaRPr>
          </a:p>
        </p:txBody>
      </p:sp>
      <p:sp>
        <p:nvSpPr>
          <p:cNvPr id="13" name="Rectangle 12"/>
          <p:cNvSpPr/>
          <p:nvPr/>
        </p:nvSpPr>
        <p:spPr>
          <a:xfrm>
            <a:off x="7873487" y="3732718"/>
            <a:ext cx="2031325"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চার</a:t>
            </a:r>
            <a:r>
              <a:rPr lang="en-US" sz="18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801" dirty="0">
              <a:effectLst>
                <a:outerShdw blurRad="38100" dist="38100" dir="2700000" algn="tl">
                  <a:srgbClr val="000000">
                    <a:alpha val="43137"/>
                  </a:srgbClr>
                </a:outerShdw>
              </a:effectLst>
            </a:endParaRPr>
          </a:p>
        </p:txBody>
      </p:sp>
      <p:sp>
        <p:nvSpPr>
          <p:cNvPr id="5" name="Rectangle 4"/>
          <p:cNvSpPr/>
          <p:nvPr/>
        </p:nvSpPr>
        <p:spPr>
          <a:xfrm>
            <a:off x="1466224" y="4329091"/>
            <a:ext cx="4934364"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কোষের উপাদানগুলো হল…</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2604037" y="4878438"/>
            <a:ext cx="2106667"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 </a:t>
            </a:r>
          </a:p>
        </p:txBody>
      </p:sp>
      <p:sp>
        <p:nvSpPr>
          <p:cNvPr id="18" name="Rectangle 17"/>
          <p:cNvSpPr/>
          <p:nvPr/>
        </p:nvSpPr>
        <p:spPr>
          <a:xfrm>
            <a:off x="5581993" y="4876758"/>
            <a:ext cx="1689886"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Rectangle 18"/>
          <p:cNvSpPr/>
          <p:nvPr/>
        </p:nvSpPr>
        <p:spPr>
          <a:xfrm>
            <a:off x="7999857" y="4893428"/>
            <a:ext cx="2792752"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iii</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মাইটোকন্ডিয়া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2447658" y="5394306"/>
            <a:ext cx="3251211"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a:t>
            </a:r>
          </a:p>
        </p:txBody>
      </p:sp>
      <p:sp>
        <p:nvSpPr>
          <p:cNvPr id="23" name="Rectangle 22"/>
          <p:cNvSpPr/>
          <p:nvPr/>
        </p:nvSpPr>
        <p:spPr>
          <a:xfrm>
            <a:off x="2923314" y="5871208"/>
            <a:ext cx="1059906"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i  </a:t>
            </a:r>
          </a:p>
        </p:txBody>
      </p:sp>
      <p:sp>
        <p:nvSpPr>
          <p:cNvPr id="24" name="Rectangle 23"/>
          <p:cNvSpPr/>
          <p:nvPr/>
        </p:nvSpPr>
        <p:spPr>
          <a:xfrm>
            <a:off x="4499322" y="5887053"/>
            <a:ext cx="1672253"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i ও ii </a:t>
            </a:r>
          </a:p>
        </p:txBody>
      </p:sp>
      <p:sp>
        <p:nvSpPr>
          <p:cNvPr id="25" name="Rectangle 24"/>
          <p:cNvSpPr/>
          <p:nvPr/>
        </p:nvSpPr>
        <p:spPr>
          <a:xfrm>
            <a:off x="6398222" y="5871207"/>
            <a:ext cx="1805302"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i ও iii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7" name="Rectangle 26"/>
          <p:cNvSpPr/>
          <p:nvPr/>
        </p:nvSpPr>
        <p:spPr>
          <a:xfrm>
            <a:off x="8446138" y="5882310"/>
            <a:ext cx="2310248" cy="646331"/>
          </a:xfrm>
          <a:prstGeom prst="rect">
            <a:avLst/>
          </a:prstGeom>
        </p:spPr>
        <p:txBody>
          <a:bodyPr wrap="none">
            <a:spAutoFit/>
          </a:bodyPr>
          <a:lstStyle/>
          <a:p>
            <a:pPr>
              <a:buSzPct val="123000"/>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i,</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 ও iii </a:t>
            </a:r>
          </a:p>
        </p:txBody>
      </p:sp>
      <p:grpSp>
        <p:nvGrpSpPr>
          <p:cNvPr id="26" name="Group 25"/>
          <p:cNvGrpSpPr/>
          <p:nvPr/>
        </p:nvGrpSpPr>
        <p:grpSpPr>
          <a:xfrm>
            <a:off x="938521" y="201320"/>
            <a:ext cx="2163289" cy="1850321"/>
            <a:chOff x="696528" y="487312"/>
            <a:chExt cx="2285999" cy="1828801"/>
          </a:xfrm>
        </p:grpSpPr>
        <p:pic>
          <p:nvPicPr>
            <p:cNvPr id="28" name="Picture 2" descr="E:\MOTIAR\D,contennt Picture 2\tea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6528" y="487312"/>
              <a:ext cx="2285999" cy="1828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Rounded Rectangle 6"/>
            <p:cNvSpPr/>
            <p:nvPr/>
          </p:nvSpPr>
          <p:spPr>
            <a:xfrm>
              <a:off x="847165" y="1990164"/>
              <a:ext cx="1877753" cy="24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9089" y="890419"/>
            <a:ext cx="1495425" cy="1438275"/>
          </a:xfrm>
          <a:prstGeom prst="rect">
            <a:avLst/>
          </a:prstGeom>
        </p:spPr>
      </p:pic>
      <p:sp>
        <p:nvSpPr>
          <p:cNvPr id="31" name="Horizontal Scroll 30"/>
          <p:cNvSpPr/>
          <p:nvPr/>
        </p:nvSpPr>
        <p:spPr>
          <a:xfrm>
            <a:off x="8666882" y="505927"/>
            <a:ext cx="2663190" cy="1122570"/>
          </a:xfrm>
          <a:prstGeom prst="horizontalScroll">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 সঠিক হয়েছে</a:t>
            </a:r>
          </a:p>
        </p:txBody>
      </p:sp>
      <p:grpSp>
        <p:nvGrpSpPr>
          <p:cNvPr id="32" name="Group 31"/>
          <p:cNvGrpSpPr/>
          <p:nvPr/>
        </p:nvGrpSpPr>
        <p:grpSpPr>
          <a:xfrm>
            <a:off x="8499774" y="545871"/>
            <a:ext cx="2810077" cy="1122570"/>
            <a:chOff x="8394192" y="738710"/>
            <a:chExt cx="2997415" cy="1197408"/>
          </a:xfrm>
          <a:solidFill>
            <a:schemeClr val="accent2">
              <a:lumMod val="40000"/>
              <a:lumOff val="60000"/>
            </a:schemeClr>
          </a:solidFill>
        </p:grpSpPr>
        <p:sp>
          <p:nvSpPr>
            <p:cNvPr id="33" name="Horizontal Scroll 32"/>
            <p:cNvSpPr/>
            <p:nvPr/>
          </p:nvSpPr>
          <p:spPr>
            <a:xfrm>
              <a:off x="8394192" y="738710"/>
              <a:ext cx="2895600" cy="1197408"/>
            </a:xfrm>
            <a:prstGeom prst="horizontalScroll">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effectLst>
                  <a:outerShdw blurRad="38100" dist="38100" dir="2700000" algn="tl">
                    <a:srgbClr val="000000">
                      <a:alpha val="43137"/>
                    </a:srgbClr>
                  </a:outerShdw>
                </a:effectLst>
              </a:endParaRPr>
            </a:p>
          </p:txBody>
        </p:sp>
        <p:sp>
          <p:nvSpPr>
            <p:cNvPr id="34" name="TextBox 33"/>
            <p:cNvSpPr txBox="1"/>
            <p:nvPr/>
          </p:nvSpPr>
          <p:spPr>
            <a:xfrm>
              <a:off x="8697175" y="956620"/>
              <a:ext cx="2694432" cy="623760"/>
            </a:xfrm>
            <a:prstGeom prst="rect">
              <a:avLst/>
            </a:prstGeom>
            <a:grpFill/>
            <a:ln>
              <a:noFill/>
            </a:ln>
          </p:spPr>
          <p:txBody>
            <a:bodyPr wrap="squar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আবার চেস্টা করো</a:t>
              </a:r>
            </a:p>
          </p:txBody>
        </p:sp>
      </p:grpSp>
    </p:spTree>
    <p:extLst>
      <p:ext uri="{BB962C8B-B14F-4D97-AF65-F5344CB8AC3E}">
        <p14:creationId xmlns:p14="http://schemas.microsoft.com/office/powerpoint/2010/main" val="11032747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0"/>
                                        <p:tgtEl>
                                          <p:spTgt spid="31"/>
                                        </p:tgtEl>
                                      </p:cBhvr>
                                    </p:animEffect>
                                  </p:childTnLst>
                                  <p:subTnLst>
                                    <p:set>
                                      <p:cBhvr override="childStyle">
                                        <p:cTn dur="1" fill="hold" display="0" masterRel="sameClick" afterEffect="1">
                                          <p:stCondLst>
                                            <p:cond evt="end" delay="0">
                                              <p:tn val="10"/>
                                            </p:cond>
                                          </p:stCondLst>
                                        </p:cTn>
                                        <p:tgtEl>
                                          <p:spTgt spid="31"/>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1"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0"/>
                                        <p:tgtEl>
                                          <p:spTgt spid="31"/>
                                        </p:tgtEl>
                                      </p:cBhvr>
                                    </p:animEffect>
                                  </p:childTnLst>
                                  <p:subTnLst>
                                    <p:set>
                                      <p:cBhvr override="childStyle">
                                        <p:cTn dur="1" fill="hold" display="0" masterRel="sameClick" afterEffect="1">
                                          <p:stCondLst>
                                            <p:cond evt="end" delay="0">
                                              <p:tn val="16"/>
                                            </p:cond>
                                          </p:stCondLst>
                                        </p:cTn>
                                        <p:tgtEl>
                                          <p:spTgt spid="31"/>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2"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0"/>
                                        <p:tgtEl>
                                          <p:spTgt spid="31"/>
                                        </p:tgtEl>
                                      </p:cBhvr>
                                    </p:animEffect>
                                  </p:childTnLst>
                                  <p:subTnLst>
                                    <p:set>
                                      <p:cBhvr override="childStyle">
                                        <p:cTn dur="1" fill="hold" display="0" masterRel="sameClick" afterEffect="1">
                                          <p:stCondLst>
                                            <p:cond evt="end" delay="0">
                                              <p:tn val="22"/>
                                            </p:cond>
                                          </p:stCondLst>
                                        </p:cTn>
                                        <p:tgtEl>
                                          <p:spTgt spid="31"/>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0"/>
                                        <p:tgtEl>
                                          <p:spTgt spid="32"/>
                                        </p:tgtEl>
                                      </p:cBhvr>
                                    </p:animEffect>
                                  </p:childTnLst>
                                  <p:subTnLst>
                                    <p:set>
                                      <p:cBhvr override="childStyle">
                                        <p:cTn dur="1" fill="hold" display="0" masterRel="sameClick" afterEffect="1">
                                          <p:stCondLst>
                                            <p:cond evt="end" delay="0">
                                              <p:tn val="28"/>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0"/>
                                        <p:tgtEl>
                                          <p:spTgt spid="32"/>
                                        </p:tgtEl>
                                      </p:cBhvr>
                                    </p:animEffect>
                                  </p:childTnLst>
                                  <p:subTnLst>
                                    <p:set>
                                      <p:cBhvr override="childStyle">
                                        <p:cTn dur="1" fill="hold" display="0" masterRel="sameClick" afterEffect="1">
                                          <p:stCondLst>
                                            <p:cond evt="end" delay="0">
                                              <p:tn val="34"/>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0"/>
                                        <p:tgtEl>
                                          <p:spTgt spid="32"/>
                                        </p:tgtEl>
                                      </p:cBhvr>
                                    </p:animEffect>
                                  </p:childTnLst>
                                  <p:subTnLst>
                                    <p:set>
                                      <p:cBhvr override="childStyle">
                                        <p:cTn dur="1" fill="hold" display="0" masterRel="sameClick" afterEffect="1">
                                          <p:stCondLst>
                                            <p:cond evt="end" delay="0">
                                              <p:tn val="40"/>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0"/>
                                        <p:tgtEl>
                                          <p:spTgt spid="32"/>
                                        </p:tgtEl>
                                      </p:cBhvr>
                                    </p:animEffect>
                                  </p:childTnLst>
                                  <p:subTnLst>
                                    <p:set>
                                      <p:cBhvr override="childStyle">
                                        <p:cTn dur="1" fill="hold" display="0" masterRel="sameClick" afterEffect="1">
                                          <p:stCondLst>
                                            <p:cond evt="end" delay="0">
                                              <p:tn val="46"/>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0"/>
                                        <p:tgtEl>
                                          <p:spTgt spid="32"/>
                                        </p:tgtEl>
                                      </p:cBhvr>
                                    </p:animEffect>
                                  </p:childTnLst>
                                  <p:subTnLst>
                                    <p:set>
                                      <p:cBhvr override="childStyle">
                                        <p:cTn dur="1" fill="hold" display="0" masterRel="sameClick" afterEffect="1">
                                          <p:stCondLst>
                                            <p:cond evt="end" delay="0">
                                              <p:tn val="52"/>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0"/>
                                        <p:tgtEl>
                                          <p:spTgt spid="32"/>
                                        </p:tgtEl>
                                      </p:cBhvr>
                                    </p:animEffect>
                                  </p:childTnLst>
                                  <p:subTnLst>
                                    <p:set>
                                      <p:cBhvr override="childStyle">
                                        <p:cTn dur="1" fill="hold" display="0" masterRel="sameClick" afterEffect="1">
                                          <p:stCondLst>
                                            <p:cond evt="end" delay="0">
                                              <p:tn val="58"/>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23"/>
                    </p:tgtEl>
                  </p:cond>
                </p:stCondLst>
                <p:endSync evt="end" delay="0">
                  <p:rtn val="all"/>
                </p:endSync>
                <p:childTnLst>
                  <p:par>
                    <p:cTn id="62" fill="hold">
                      <p:stCondLst>
                        <p:cond delay="0"/>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0"/>
                                        <p:tgtEl>
                                          <p:spTgt spid="32"/>
                                        </p:tgtEl>
                                      </p:cBhvr>
                                    </p:animEffect>
                                  </p:childTnLst>
                                  <p:subTnLst>
                                    <p:set>
                                      <p:cBhvr override="childStyle">
                                        <p:cTn dur="1" fill="hold" display="0" masterRel="sameClick" afterEffect="1">
                                          <p:stCondLst>
                                            <p:cond evt="end" delay="0">
                                              <p:tn val="64"/>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0"/>
                                        <p:tgtEl>
                                          <p:spTgt spid="32"/>
                                        </p:tgtEl>
                                      </p:cBhvr>
                                    </p:animEffect>
                                  </p:childTnLst>
                                  <p:subTnLst>
                                    <p:set>
                                      <p:cBhvr override="childStyle">
                                        <p:cTn dur="1" fill="hold" display="0" masterRel="sameClick" afterEffect="1">
                                          <p:stCondLst>
                                            <p:cond evt="end" delay="0">
                                              <p:tn val="70"/>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73" restart="whenNotActive" fill="hold" evtFilter="cancelBubble" nodeType="interactiveSeq">
                <p:stCondLst>
                  <p:cond evt="onClick" delay="0">
                    <p:tgtEl>
                      <p:spTgt spid="25"/>
                    </p:tgtEl>
                  </p:cond>
                </p:stCondLst>
                <p:endSync evt="end" delay="0">
                  <p:rtn val="all"/>
                </p:endSync>
                <p:childTnLst>
                  <p:par>
                    <p:cTn id="74" fill="hold">
                      <p:stCondLst>
                        <p:cond delay="0"/>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0"/>
                                        <p:tgtEl>
                                          <p:spTgt spid="32"/>
                                        </p:tgtEl>
                                      </p:cBhvr>
                                    </p:animEffect>
                                  </p:childTnLst>
                                  <p:subTnLst>
                                    <p:set>
                                      <p:cBhvr override="childStyle">
                                        <p:cTn dur="1" fill="hold" display="0" masterRel="sameClick" afterEffect="1">
                                          <p:stCondLst>
                                            <p:cond evt="end" delay="0">
                                              <p:tn val="76"/>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25"/>
                  </p:tgtEl>
                </p:cond>
              </p:nextCondLst>
            </p:seq>
          </p:childTnLst>
        </p:cTn>
      </p:par>
    </p:tnLst>
    <p:bldLst>
      <p:bldP spid="31" grpId="0" animBg="1"/>
      <p:bldP spid="31" grpId="1" animBg="1"/>
      <p:bldP spid="3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0073" y="168626"/>
            <a:ext cx="1829347"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p>
        </p:txBody>
      </p:sp>
      <p:grpSp>
        <p:nvGrpSpPr>
          <p:cNvPr id="3" name="Group 2"/>
          <p:cNvGrpSpPr/>
          <p:nvPr/>
        </p:nvGrpSpPr>
        <p:grpSpPr>
          <a:xfrm>
            <a:off x="747580" y="216339"/>
            <a:ext cx="2163289" cy="1850321"/>
            <a:chOff x="696528" y="487312"/>
            <a:chExt cx="2285999" cy="1828801"/>
          </a:xfrm>
        </p:grpSpPr>
        <p:pic>
          <p:nvPicPr>
            <p:cNvPr id="4" name="Picture 2" descr="E:\MOTIAR\D,contennt Picture 2\tea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6528" y="487312"/>
              <a:ext cx="2285999" cy="1828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le 6"/>
            <p:cNvSpPr/>
            <p:nvPr/>
          </p:nvSpPr>
          <p:spPr>
            <a:xfrm>
              <a:off x="847165" y="1990164"/>
              <a:ext cx="1877753" cy="24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7" name="Rectangle 6"/>
          <p:cNvSpPr/>
          <p:nvPr/>
        </p:nvSpPr>
        <p:spPr>
          <a:xfrm>
            <a:off x="1952799" y="1994224"/>
            <a:ext cx="6314549"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প্রকৃতকোষকে কয় ভাগে ভাগ করা যায়?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1997366" y="2914921"/>
            <a:ext cx="9193542"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ভিত্তিতে কোষের দুইটি প্রকারভেদের নাম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1997368" y="3823568"/>
            <a:ext cx="7683514"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সকল শারীরবৃত্তীয় কাজ কে নিয়ন্ত্রণ করে?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2011469" y="4732213"/>
            <a:ext cx="4927952"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 শক্তির আধার বলা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767" y="2754791"/>
            <a:ext cx="1612654" cy="2493817"/>
          </a:xfrm>
          <a:prstGeom prst="rect">
            <a:avLst/>
          </a:prstGeom>
        </p:spPr>
      </p:pic>
      <p:sp>
        <p:nvSpPr>
          <p:cNvPr id="12" name="Rectangle 11"/>
          <p:cNvSpPr/>
          <p:nvPr/>
        </p:nvSpPr>
        <p:spPr>
          <a:xfrm>
            <a:off x="4498693" y="1292147"/>
            <a:ext cx="2680862" cy="1200329"/>
          </a:xfrm>
          <a:prstGeom prst="rect">
            <a:avLst/>
          </a:prstGeom>
        </p:spPr>
        <p:txBody>
          <a:bodyPr wrap="none">
            <a:spAutoFit/>
          </a:bodyPr>
          <a:lstStyle/>
          <a:p>
            <a:pPr algn="ctr"/>
            <a:r>
              <a:rPr lang="en-US" sz="7200" b="1" spc="-132" dirty="0">
                <a:ln>
                  <a:solidFill>
                    <a:schemeClr val="accent6">
                      <a:lumMod val="75000"/>
                    </a:schemeClr>
                  </a:solidFill>
                </a:ln>
                <a:effectLst>
                  <a:outerShdw blurRad="38100" dist="38100" dir="2700000" algn="tl">
                    <a:srgbClr val="000000">
                      <a:alpha val="43137"/>
                    </a:srgbClr>
                  </a:outerShdw>
                </a:effectLst>
                <a:latin typeface="NikoshBAN" pitchFamily="2" charset="0"/>
                <a:cs typeface="NikoshBAN" pitchFamily="2" charset="0"/>
              </a:rPr>
              <a:t>কোন প্রশ্ন</a:t>
            </a:r>
          </a:p>
        </p:txBody>
      </p:sp>
    </p:spTree>
    <p:extLst>
      <p:ext uri="{BB962C8B-B14F-4D97-AF65-F5344CB8AC3E}">
        <p14:creationId xmlns:p14="http://schemas.microsoft.com/office/powerpoint/2010/main" val="31371209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grpId="1" nodeType="clickEffect">
                                  <p:stCondLst>
                                    <p:cond delay="0"/>
                                  </p:stCondLst>
                                  <p:childTnLst>
                                    <p:anim calcmode="lin" valueType="num">
                                      <p:cBhvr>
                                        <p:cTn id="26" dur="2000"/>
                                        <p:tgtEl>
                                          <p:spTgt spid="7"/>
                                        </p:tgtEl>
                                        <p:attrNameLst>
                                          <p:attrName>ppt_w</p:attrName>
                                        </p:attrNameLst>
                                      </p:cBhvr>
                                      <p:tavLst>
                                        <p:tav tm="0">
                                          <p:val>
                                            <p:strVal val="ppt_w"/>
                                          </p:val>
                                        </p:tav>
                                        <p:tav tm="100000">
                                          <p:val>
                                            <p:fltVal val="0"/>
                                          </p:val>
                                        </p:tav>
                                      </p:tavLst>
                                    </p:anim>
                                    <p:anim calcmode="lin" valueType="num">
                                      <p:cBhvr>
                                        <p:cTn id="27" dur="2000"/>
                                        <p:tgtEl>
                                          <p:spTgt spid="7"/>
                                        </p:tgtEl>
                                        <p:attrNameLst>
                                          <p:attrName>ppt_h</p:attrName>
                                        </p:attrNameLst>
                                      </p:cBhvr>
                                      <p:tavLst>
                                        <p:tav tm="0">
                                          <p:val>
                                            <p:strVal val="ppt_h"/>
                                          </p:val>
                                        </p:tav>
                                        <p:tav tm="100000">
                                          <p:val>
                                            <p:fltVal val="0"/>
                                          </p:val>
                                        </p:tav>
                                      </p:tavLst>
                                    </p:anim>
                                    <p:set>
                                      <p:cBhvr>
                                        <p:cTn id="28" dur="1" fill="hold">
                                          <p:stCondLst>
                                            <p:cond delay="1999"/>
                                          </p:stCondLst>
                                        </p:cTn>
                                        <p:tgtEl>
                                          <p:spTgt spid="7"/>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2000"/>
                                        <p:tgtEl>
                                          <p:spTgt spid="8"/>
                                        </p:tgtEl>
                                        <p:attrNameLst>
                                          <p:attrName>ppt_w</p:attrName>
                                        </p:attrNameLst>
                                      </p:cBhvr>
                                      <p:tavLst>
                                        <p:tav tm="0">
                                          <p:val>
                                            <p:strVal val="ppt_w"/>
                                          </p:val>
                                        </p:tav>
                                        <p:tav tm="100000">
                                          <p:val>
                                            <p:fltVal val="0"/>
                                          </p:val>
                                        </p:tav>
                                      </p:tavLst>
                                    </p:anim>
                                    <p:anim calcmode="lin" valueType="num">
                                      <p:cBhvr>
                                        <p:cTn id="31" dur="2000"/>
                                        <p:tgtEl>
                                          <p:spTgt spid="8"/>
                                        </p:tgtEl>
                                        <p:attrNameLst>
                                          <p:attrName>ppt_h</p:attrName>
                                        </p:attrNameLst>
                                      </p:cBhvr>
                                      <p:tavLst>
                                        <p:tav tm="0">
                                          <p:val>
                                            <p:strVal val="ppt_h"/>
                                          </p:val>
                                        </p:tav>
                                        <p:tav tm="100000">
                                          <p:val>
                                            <p:fltVal val="0"/>
                                          </p:val>
                                        </p:tav>
                                      </p:tavLst>
                                    </p:anim>
                                    <p:set>
                                      <p:cBhvr>
                                        <p:cTn id="32" dur="1" fill="hold">
                                          <p:stCondLst>
                                            <p:cond delay="1999"/>
                                          </p:stCondLst>
                                        </p:cTn>
                                        <p:tgtEl>
                                          <p:spTgt spid="8"/>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2000"/>
                                        <p:tgtEl>
                                          <p:spTgt spid="9"/>
                                        </p:tgtEl>
                                        <p:attrNameLst>
                                          <p:attrName>ppt_w</p:attrName>
                                        </p:attrNameLst>
                                      </p:cBhvr>
                                      <p:tavLst>
                                        <p:tav tm="0">
                                          <p:val>
                                            <p:strVal val="ppt_w"/>
                                          </p:val>
                                        </p:tav>
                                        <p:tav tm="100000">
                                          <p:val>
                                            <p:fltVal val="0"/>
                                          </p:val>
                                        </p:tav>
                                      </p:tavLst>
                                    </p:anim>
                                    <p:anim calcmode="lin" valueType="num">
                                      <p:cBhvr>
                                        <p:cTn id="35" dur="2000"/>
                                        <p:tgtEl>
                                          <p:spTgt spid="9"/>
                                        </p:tgtEl>
                                        <p:attrNameLst>
                                          <p:attrName>ppt_h</p:attrName>
                                        </p:attrNameLst>
                                      </p:cBhvr>
                                      <p:tavLst>
                                        <p:tav tm="0">
                                          <p:val>
                                            <p:strVal val="ppt_h"/>
                                          </p:val>
                                        </p:tav>
                                        <p:tav tm="100000">
                                          <p:val>
                                            <p:fltVal val="0"/>
                                          </p:val>
                                        </p:tav>
                                      </p:tavLst>
                                    </p:anim>
                                    <p:set>
                                      <p:cBhvr>
                                        <p:cTn id="36" dur="1" fill="hold">
                                          <p:stCondLst>
                                            <p:cond delay="1999"/>
                                          </p:stCondLst>
                                        </p:cTn>
                                        <p:tgtEl>
                                          <p:spTgt spid="9"/>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2000"/>
                                        <p:tgtEl>
                                          <p:spTgt spid="10"/>
                                        </p:tgtEl>
                                        <p:attrNameLst>
                                          <p:attrName>ppt_w</p:attrName>
                                        </p:attrNameLst>
                                      </p:cBhvr>
                                      <p:tavLst>
                                        <p:tav tm="0">
                                          <p:val>
                                            <p:strVal val="ppt_w"/>
                                          </p:val>
                                        </p:tav>
                                        <p:tav tm="100000">
                                          <p:val>
                                            <p:fltVal val="0"/>
                                          </p:val>
                                        </p:tav>
                                      </p:tavLst>
                                    </p:anim>
                                    <p:anim calcmode="lin" valueType="num">
                                      <p:cBhvr>
                                        <p:cTn id="39" dur="2000"/>
                                        <p:tgtEl>
                                          <p:spTgt spid="10"/>
                                        </p:tgtEl>
                                        <p:attrNameLst>
                                          <p:attrName>ppt_h</p:attrName>
                                        </p:attrNameLst>
                                      </p:cBhvr>
                                      <p:tavLst>
                                        <p:tav tm="0">
                                          <p:val>
                                            <p:strVal val="ppt_h"/>
                                          </p:val>
                                        </p:tav>
                                        <p:tav tm="100000">
                                          <p:val>
                                            <p:fltVal val="0"/>
                                          </p:val>
                                        </p:tav>
                                      </p:tavLst>
                                    </p:anim>
                                    <p:set>
                                      <p:cBhvr>
                                        <p:cTn id="40" dur="1" fill="hold">
                                          <p:stCondLst>
                                            <p:cond delay="1999"/>
                                          </p:stCondLst>
                                        </p:cTn>
                                        <p:tgtEl>
                                          <p:spTgt spid="10"/>
                                        </p:tgtEl>
                                        <p:attrNameLst>
                                          <p:attrName>style.visibility</p:attrName>
                                        </p:attrNameLst>
                                      </p:cBhvr>
                                      <p:to>
                                        <p:strVal val="hidden"/>
                                      </p:to>
                                    </p:set>
                                  </p:childTnLst>
                                </p:cTn>
                              </p:par>
                              <p:par>
                                <p:cTn id="41" presetID="53" presetClass="entr" presetSubtype="52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000" fill="hold"/>
                                        <p:tgtEl>
                                          <p:spTgt spid="12"/>
                                        </p:tgtEl>
                                        <p:attrNameLst>
                                          <p:attrName>ppt_w</p:attrName>
                                        </p:attrNameLst>
                                      </p:cBhvr>
                                      <p:tavLst>
                                        <p:tav tm="0">
                                          <p:val>
                                            <p:fltVal val="0"/>
                                          </p:val>
                                        </p:tav>
                                        <p:tav tm="100000">
                                          <p:val>
                                            <p:strVal val="#ppt_w"/>
                                          </p:val>
                                        </p:tav>
                                      </p:tavLst>
                                    </p:anim>
                                    <p:anim calcmode="lin" valueType="num">
                                      <p:cBhvr>
                                        <p:cTn id="44" dur="2000" fill="hold"/>
                                        <p:tgtEl>
                                          <p:spTgt spid="12"/>
                                        </p:tgtEl>
                                        <p:attrNameLst>
                                          <p:attrName>ppt_h</p:attrName>
                                        </p:attrNameLst>
                                      </p:cBhvr>
                                      <p:tavLst>
                                        <p:tav tm="0">
                                          <p:val>
                                            <p:fltVal val="0"/>
                                          </p:val>
                                        </p:tav>
                                        <p:tav tm="100000">
                                          <p:val>
                                            <p:strVal val="#ppt_h"/>
                                          </p:val>
                                        </p:tav>
                                      </p:tavLst>
                                    </p:anim>
                                    <p:animEffect transition="in" filter="fade">
                                      <p:cBhvr>
                                        <p:cTn id="45" dur="2000"/>
                                        <p:tgtEl>
                                          <p:spTgt spid="12"/>
                                        </p:tgtEl>
                                      </p:cBhvr>
                                    </p:animEffect>
                                    <p:anim calcmode="lin" valueType="num">
                                      <p:cBhvr>
                                        <p:cTn id="46" dur="2000" fill="hold"/>
                                        <p:tgtEl>
                                          <p:spTgt spid="12"/>
                                        </p:tgtEl>
                                        <p:attrNameLst>
                                          <p:attrName>ppt_x</p:attrName>
                                        </p:attrNameLst>
                                      </p:cBhvr>
                                      <p:tavLst>
                                        <p:tav tm="0">
                                          <p:val>
                                            <p:fltVal val="0.5"/>
                                          </p:val>
                                        </p:tav>
                                        <p:tav tm="100000">
                                          <p:val>
                                            <p:strVal val="#ppt_x"/>
                                          </p:val>
                                        </p:tav>
                                      </p:tavLst>
                                    </p:anim>
                                    <p:anim calcmode="lin" valueType="num">
                                      <p:cBhvr>
                                        <p:cTn id="47" dur="2000" fill="hold"/>
                                        <p:tgtEl>
                                          <p:spTgt spid="12"/>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2000" fill="hold"/>
                                        <p:tgtEl>
                                          <p:spTgt spid="11"/>
                                        </p:tgtEl>
                                        <p:attrNameLst>
                                          <p:attrName>ppt_w</p:attrName>
                                        </p:attrNameLst>
                                      </p:cBhvr>
                                      <p:tavLst>
                                        <p:tav tm="0">
                                          <p:val>
                                            <p:fltVal val="0"/>
                                          </p:val>
                                        </p:tav>
                                        <p:tav tm="100000">
                                          <p:val>
                                            <p:strVal val="#ppt_w"/>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Effect transition="in" filter="fade">
                                      <p:cBhvr>
                                        <p:cTn id="52" dur="2000"/>
                                        <p:tgtEl>
                                          <p:spTgt spid="11"/>
                                        </p:tgtEl>
                                      </p:cBhvr>
                                    </p:animEffect>
                                    <p:anim calcmode="lin" valueType="num">
                                      <p:cBhvr>
                                        <p:cTn id="53" dur="2000" fill="hold"/>
                                        <p:tgtEl>
                                          <p:spTgt spid="11"/>
                                        </p:tgtEl>
                                        <p:attrNameLst>
                                          <p:attrName>ppt_x</p:attrName>
                                        </p:attrNameLst>
                                      </p:cBhvr>
                                      <p:tavLst>
                                        <p:tav tm="0">
                                          <p:val>
                                            <p:fltVal val="0.5"/>
                                          </p:val>
                                        </p:tav>
                                        <p:tav tm="100000">
                                          <p:val>
                                            <p:strVal val="#ppt_x"/>
                                          </p:val>
                                        </p:tav>
                                      </p:tavLst>
                                    </p:anim>
                                    <p:anim calcmode="lin" valueType="num">
                                      <p:cBhvr>
                                        <p:cTn id="54" dur="20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972" y="263627"/>
            <a:ext cx="2634054"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a:t>
            </a: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p>
        </p:txBody>
      </p:sp>
      <p:sp>
        <p:nvSpPr>
          <p:cNvPr id="3" name="Rectangle 2"/>
          <p:cNvSpPr/>
          <p:nvPr/>
        </p:nvSpPr>
        <p:spPr>
          <a:xfrm>
            <a:off x="1353589" y="5622565"/>
            <a:ext cx="9754593" cy="830997"/>
          </a:xfrm>
          <a:prstGeom prst="rect">
            <a:avLst/>
          </a:prstGeom>
        </p:spPr>
        <p:txBody>
          <a:bodyPr wrap="none">
            <a:spAutoFit/>
          </a:bodyPr>
          <a:lstStyle/>
          <a:p>
            <a:pPr marL="685822" indent="-685822">
              <a:buClr>
                <a:schemeClr val="accent4">
                  <a:lumMod val="75000"/>
                </a:schemeClr>
              </a:buClr>
              <a:buSzPct val="130000"/>
              <a:buFont typeface="Wingdings" panose="05000000000000000000" pitchFamily="2" charset="2"/>
              <a:buChar char="v"/>
            </a:pP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একটি কোষের চিহ্নিত চিত্র অঙ্কন করে আনবে</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83165" y="1647701"/>
            <a:ext cx="5895439" cy="3316185"/>
          </a:xfrm>
          <a:prstGeom prst="roundRect">
            <a:avLst>
              <a:gd name="adj" fmla="val 1022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1468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57127" y="486400"/>
            <a:ext cx="2214820" cy="2791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022" y="486400"/>
            <a:ext cx="2214820" cy="2791190"/>
          </a:xfrm>
          <a:prstGeom prst="roundRect">
            <a:avLst>
              <a:gd name="adj" fmla="val 138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5150386" y="228003"/>
            <a:ext cx="2015295"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sp>
        <p:nvSpPr>
          <p:cNvPr id="5" name="Rectangle 4"/>
          <p:cNvSpPr/>
          <p:nvPr/>
        </p:nvSpPr>
        <p:spPr>
          <a:xfrm>
            <a:off x="-236607" y="3277590"/>
            <a:ext cx="7402286" cy="3416320"/>
          </a:xfrm>
          <a:prstGeom prst="rect">
            <a:avLst/>
          </a:prstGeom>
        </p:spPr>
        <p:txBody>
          <a:bodyPr wrap="square">
            <a:spAutoFit/>
          </a:bodyPr>
          <a:lstStyle/>
          <a:p>
            <a:pPr algn="ctr"/>
            <a:r>
              <a:rPr lang="en-US" sz="36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 খাতুন</a:t>
            </a:r>
          </a:p>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 (গণিত ও সাধারণ বিজ্ঞান)</a:t>
            </a:r>
          </a:p>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মালাহার বালিকা উচ্চ বিদ্যালয়</a:t>
            </a:r>
          </a:p>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মহাদেরপুর, নওগাঁ।</a:t>
            </a:r>
          </a:p>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নাম্বারঃ ০১৭২৩৯২৮১০৯</a:t>
            </a:r>
          </a:p>
          <a:p>
            <a:pPr algn="ctr"/>
            <a:r>
              <a:rPr lang="en-US" sz="3600" b="1" dirty="0">
                <a:effectLst>
                  <a:outerShdw blurRad="38100" dist="38100" dir="2700000" algn="tl">
                    <a:srgbClr val="000000">
                      <a:alpha val="43137"/>
                    </a:srgbClr>
                  </a:outerShdw>
                </a:effectLst>
                <a:cs typeface="NikoshBAN" panose="02000000000000000000" pitchFamily="2" charset="0"/>
              </a:rPr>
              <a:t>Email:rozina</a:t>
            </a:r>
            <a:r>
              <a:rPr lang="en-US" sz="3200" b="1" dirty="0">
                <a:effectLst>
                  <a:outerShdw blurRad="38100" dist="38100" dir="2700000" algn="tl">
                    <a:srgbClr val="000000">
                      <a:alpha val="43137"/>
                    </a:srgbClr>
                  </a:outerShdw>
                </a:effectLst>
                <a:cs typeface="NikoshBAN" panose="02000000000000000000" pitchFamily="2" charset="0"/>
              </a:rPr>
              <a:t>090287</a:t>
            </a:r>
            <a:r>
              <a:rPr lang="en-US" sz="3600" b="1" dirty="0">
                <a:effectLst>
                  <a:outerShdw blurRad="38100" dist="38100" dir="2700000" algn="tl">
                    <a:srgbClr val="000000">
                      <a:alpha val="43137"/>
                    </a:srgbClr>
                  </a:outerShdw>
                </a:effectLst>
                <a:cs typeface="NikoshBAN" panose="02000000000000000000" pitchFamily="2" charset="0"/>
              </a:rPr>
              <a:t>@gmail.com</a:t>
            </a:r>
          </a:p>
        </p:txBody>
      </p:sp>
      <p:sp>
        <p:nvSpPr>
          <p:cNvPr id="6" name="Rectangle 5"/>
          <p:cNvSpPr/>
          <p:nvPr/>
        </p:nvSpPr>
        <p:spPr>
          <a:xfrm>
            <a:off x="6310432" y="3414731"/>
            <a:ext cx="6096000" cy="2862322"/>
          </a:xfrm>
          <a:prstGeom prst="rect">
            <a:avLst/>
          </a:prstGeom>
        </p:spPr>
        <p:txBody>
          <a:bodyPr>
            <a:spAutoFit/>
          </a:bodyPr>
          <a:lstStyle/>
          <a:p>
            <a:pPr algn="ctr"/>
            <a:r>
              <a:rPr lang="en-US" sz="3600"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ষষ্ঠ শ্রেণি</a:t>
            </a: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বিজ্ঞান</a:t>
            </a: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তৃতীয়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৫০ মিনিট</a:t>
            </a:r>
          </a:p>
          <a:p>
            <a:pPr algn="ct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09/০9/২০১৮</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5782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001" t="3626" r="22628" b="4917"/>
          <a:stretch/>
        </p:blipFill>
        <p:spPr>
          <a:xfrm>
            <a:off x="4149644" y="1247441"/>
            <a:ext cx="4835546" cy="4680891"/>
          </a:xfrm>
          <a:prstGeom prst="rect">
            <a:avLst/>
          </a:prstGeom>
        </p:spPr>
      </p:pic>
      <p:sp>
        <p:nvSpPr>
          <p:cNvPr id="3" name="Rectangle 2"/>
          <p:cNvSpPr/>
          <p:nvPr/>
        </p:nvSpPr>
        <p:spPr>
          <a:xfrm>
            <a:off x="3598177" y="405997"/>
            <a:ext cx="4817344" cy="1200329"/>
          </a:xfrm>
          <a:prstGeom prst="rect">
            <a:avLst/>
          </a:prstGeom>
        </p:spPr>
        <p:txBody>
          <a:bodyPr wrap="none">
            <a:spAutoFit/>
          </a:bodyPr>
          <a:lstStyle/>
          <a:p>
            <a:pPr algn="ctr"/>
            <a:r>
              <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p>
        </p:txBody>
      </p:sp>
    </p:spTree>
    <p:extLst>
      <p:ext uri="{BB962C8B-B14F-4D97-AF65-F5344CB8AC3E}">
        <p14:creationId xmlns:p14="http://schemas.microsoft.com/office/powerpoint/2010/main" val="2352644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27" y="928645"/>
            <a:ext cx="6888424"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আমরা একটি ভিডিও দেখি…</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669639904"/>
              </p:ext>
            </p:extLst>
          </p:nvPr>
        </p:nvGraphicFramePr>
        <p:xfrm>
          <a:off x="4119564" y="2643188"/>
          <a:ext cx="3997325" cy="1668462"/>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1205640" imgH="491040" progId="Package">
                  <p:embed/>
                </p:oleObj>
              </mc:Choice>
              <mc:Fallback>
                <p:oleObj name="Packager Shell Object" showAsIcon="1" r:id="rId3" imgW="1205640" imgH="491040" progId="Package">
                  <p:embed/>
                  <p:pic>
                    <p:nvPicPr>
                      <p:cNvPr id="0" name=""/>
                      <p:cNvPicPr/>
                      <p:nvPr/>
                    </p:nvPicPr>
                    <p:blipFill>
                      <a:blip r:embed="rId4"/>
                      <a:stretch>
                        <a:fillRect/>
                      </a:stretch>
                    </p:blipFill>
                    <p:spPr>
                      <a:xfrm>
                        <a:off x="4119564" y="2643188"/>
                        <a:ext cx="3997325" cy="1668462"/>
                      </a:xfrm>
                      <a:prstGeom prst="rect">
                        <a:avLst/>
                      </a:prstGeom>
                    </p:spPr>
                  </p:pic>
                </p:oleObj>
              </mc:Fallback>
            </mc:AlternateContent>
          </a:graphicData>
        </a:graphic>
      </p:graphicFrame>
    </p:spTree>
    <p:extLst>
      <p:ext uri="{BB962C8B-B14F-4D97-AF65-F5344CB8AC3E}">
        <p14:creationId xmlns:p14="http://schemas.microsoft.com/office/powerpoint/2010/main" val="412646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381" y="881537"/>
            <a:ext cx="7779694"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 দেখে আমরা কী বুঝতে পারলাম?</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59" y="2001888"/>
            <a:ext cx="4870137" cy="3125004"/>
          </a:xfrm>
          <a:prstGeom prst="rect">
            <a:avLst/>
          </a:prstGeom>
        </p:spPr>
      </p:pic>
      <p:sp>
        <p:nvSpPr>
          <p:cNvPr id="4" name="Rectangle 3"/>
          <p:cNvSpPr/>
          <p:nvPr/>
        </p:nvSpPr>
        <p:spPr>
          <a:xfrm>
            <a:off x="1461553" y="2916880"/>
            <a:ext cx="9166292"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তোমাদের উত্তর সঠিক হয়েছে, ধন্যবাদ সবাইকে।</a:t>
            </a:r>
          </a:p>
        </p:txBody>
      </p:sp>
      <p:sp>
        <p:nvSpPr>
          <p:cNvPr id="5" name="Rectangle 4"/>
          <p:cNvSpPr/>
          <p:nvPr/>
        </p:nvSpPr>
        <p:spPr>
          <a:xfrm>
            <a:off x="3762584" y="5452265"/>
            <a:ext cx="4927952"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ও কোষের গঠন সমূহ </a:t>
            </a:r>
            <a:endParaRPr lang="en-US" sz="4400" dirty="0"/>
          </a:p>
        </p:txBody>
      </p:sp>
    </p:spTree>
    <p:extLst>
      <p:ext uri="{BB962C8B-B14F-4D97-AF65-F5344CB8AC3E}">
        <p14:creationId xmlns:p14="http://schemas.microsoft.com/office/powerpoint/2010/main" val="1434348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p:cTn id="16" dur="2000"/>
                                        <p:tgtEl>
                                          <p:spTgt spid="3"/>
                                        </p:tgtEl>
                                        <p:attrNameLst>
                                          <p:attrName>ppt_w</p:attrName>
                                        </p:attrNameLst>
                                      </p:cBhvr>
                                      <p:tavLst>
                                        <p:tav tm="0">
                                          <p:val>
                                            <p:strVal val="ppt_w"/>
                                          </p:val>
                                        </p:tav>
                                        <p:tav tm="100000">
                                          <p:val>
                                            <p:fltVal val="0"/>
                                          </p:val>
                                        </p:tav>
                                      </p:tavLst>
                                    </p:anim>
                                    <p:anim calcmode="lin" valueType="num">
                                      <p:cBhvr>
                                        <p:cTn id="17" dur="2000"/>
                                        <p:tgtEl>
                                          <p:spTgt spid="3"/>
                                        </p:tgtEl>
                                        <p:attrNameLst>
                                          <p:attrName>ppt_h</p:attrName>
                                        </p:attrNameLst>
                                      </p:cBhvr>
                                      <p:tavLst>
                                        <p:tav tm="0">
                                          <p:val>
                                            <p:strVal val="ppt_h"/>
                                          </p:val>
                                        </p:tav>
                                        <p:tav tm="100000">
                                          <p:val>
                                            <p:fltVal val="0"/>
                                          </p:val>
                                        </p:tav>
                                      </p:tavLst>
                                    </p:anim>
                                    <p:set>
                                      <p:cBhvr>
                                        <p:cTn id="18" dur="1" fill="hold">
                                          <p:stCondLst>
                                            <p:cond delay="1999"/>
                                          </p:stCondLst>
                                        </p:cTn>
                                        <p:tgtEl>
                                          <p:spTgt spid="3"/>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2000"/>
                                        <p:tgtEl>
                                          <p:spTgt spid="5"/>
                                        </p:tgtEl>
                                        <p:attrNameLst>
                                          <p:attrName>ppt_w</p:attrName>
                                        </p:attrNameLst>
                                      </p:cBhvr>
                                      <p:tavLst>
                                        <p:tav tm="0">
                                          <p:val>
                                            <p:strVal val="ppt_w"/>
                                          </p:val>
                                        </p:tav>
                                        <p:tav tm="100000">
                                          <p:val>
                                            <p:fltVal val="0"/>
                                          </p:val>
                                        </p:tav>
                                      </p:tavLst>
                                    </p:anim>
                                    <p:anim calcmode="lin" valueType="num">
                                      <p:cBhvr>
                                        <p:cTn id="21" dur="2000"/>
                                        <p:tgtEl>
                                          <p:spTgt spid="5"/>
                                        </p:tgtEl>
                                        <p:attrNameLst>
                                          <p:attrName>ppt_h</p:attrName>
                                        </p:attrNameLst>
                                      </p:cBhvr>
                                      <p:tavLst>
                                        <p:tav tm="0">
                                          <p:val>
                                            <p:strVal val="ppt_h"/>
                                          </p:val>
                                        </p:tav>
                                        <p:tav tm="100000">
                                          <p:val>
                                            <p:fltVal val="0"/>
                                          </p:val>
                                        </p:tav>
                                      </p:tavLst>
                                    </p:anim>
                                    <p:set>
                                      <p:cBhvr>
                                        <p:cTn id="22" dur="1" fill="hold">
                                          <p:stCondLst>
                                            <p:cond delay="1999"/>
                                          </p:stCondLst>
                                        </p:cTn>
                                        <p:tgtEl>
                                          <p:spTgt spid="5"/>
                                        </p:tgtEl>
                                        <p:attrNameLst>
                                          <p:attrName>style.visibility</p:attrName>
                                        </p:attrNameLst>
                                      </p:cBhvr>
                                      <p:to>
                                        <p:strVal val="hidden"/>
                                      </p:to>
                                    </p:set>
                                  </p:childTnLst>
                                </p:cTn>
                              </p:par>
                              <p:par>
                                <p:cTn id="23" presetID="23" presetClass="exit" presetSubtype="32" fill="hold" grpId="1" nodeType="withEffect">
                                  <p:stCondLst>
                                    <p:cond delay="0"/>
                                  </p:stCondLst>
                                  <p:childTnLst>
                                    <p:anim calcmode="lin" valueType="num">
                                      <p:cBhvr>
                                        <p:cTn id="24" dur="2000"/>
                                        <p:tgtEl>
                                          <p:spTgt spid="2"/>
                                        </p:tgtEl>
                                        <p:attrNameLst>
                                          <p:attrName>ppt_w</p:attrName>
                                        </p:attrNameLst>
                                      </p:cBhvr>
                                      <p:tavLst>
                                        <p:tav tm="0">
                                          <p:val>
                                            <p:strVal val="ppt_w"/>
                                          </p:val>
                                        </p:tav>
                                        <p:tav tm="100000">
                                          <p:val>
                                            <p:fltVal val="0"/>
                                          </p:val>
                                        </p:tav>
                                      </p:tavLst>
                                    </p:anim>
                                    <p:anim calcmode="lin" valueType="num">
                                      <p:cBhvr>
                                        <p:cTn id="25" dur="2000"/>
                                        <p:tgtEl>
                                          <p:spTgt spid="2"/>
                                        </p:tgtEl>
                                        <p:attrNameLst>
                                          <p:attrName>ppt_h</p:attrName>
                                        </p:attrNameLst>
                                      </p:cBhvr>
                                      <p:tavLst>
                                        <p:tav tm="0">
                                          <p:val>
                                            <p:strVal val="ppt_h"/>
                                          </p:val>
                                        </p:tav>
                                        <p:tav tm="100000">
                                          <p:val>
                                            <p:fltVal val="0"/>
                                          </p:val>
                                        </p:tav>
                                      </p:tavLst>
                                    </p:anim>
                                    <p:set>
                                      <p:cBhvr>
                                        <p:cTn id="26" dur="1" fill="hold">
                                          <p:stCondLst>
                                            <p:cond delay="1999"/>
                                          </p:stCondLst>
                                        </p:cTn>
                                        <p:tgtEl>
                                          <p:spTgt spid="2"/>
                                        </p:tgtEl>
                                        <p:attrNameLst>
                                          <p:attrName>style.visibility</p:attrName>
                                        </p:attrNameLst>
                                      </p:cBhvr>
                                      <p:to>
                                        <p:strVal val="hidden"/>
                                      </p:to>
                                    </p:set>
                                  </p:childTnLst>
                                </p:cTn>
                              </p:par>
                              <p:par>
                                <p:cTn id="27" presetID="53" presetClass="entr" presetSubtype="52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000" fill="hold"/>
                                        <p:tgtEl>
                                          <p:spTgt spid="4"/>
                                        </p:tgtEl>
                                        <p:attrNameLst>
                                          <p:attrName>ppt_w</p:attrName>
                                        </p:attrNameLst>
                                      </p:cBhvr>
                                      <p:tavLst>
                                        <p:tav tm="0">
                                          <p:val>
                                            <p:fltVal val="0"/>
                                          </p:val>
                                        </p:tav>
                                        <p:tav tm="100000">
                                          <p:val>
                                            <p:strVal val="#ppt_w"/>
                                          </p:val>
                                        </p:tav>
                                      </p:tavLst>
                                    </p:anim>
                                    <p:anim calcmode="lin" valueType="num">
                                      <p:cBhvr>
                                        <p:cTn id="30" dur="2000" fill="hold"/>
                                        <p:tgtEl>
                                          <p:spTgt spid="4"/>
                                        </p:tgtEl>
                                        <p:attrNameLst>
                                          <p:attrName>ppt_h</p:attrName>
                                        </p:attrNameLst>
                                      </p:cBhvr>
                                      <p:tavLst>
                                        <p:tav tm="0">
                                          <p:val>
                                            <p:fltVal val="0"/>
                                          </p:val>
                                        </p:tav>
                                        <p:tav tm="100000">
                                          <p:val>
                                            <p:strVal val="#ppt_h"/>
                                          </p:val>
                                        </p:tav>
                                      </p:tavLst>
                                    </p:anim>
                                    <p:animEffect transition="in" filter="fade">
                                      <p:cBhvr>
                                        <p:cTn id="31" dur="2000"/>
                                        <p:tgtEl>
                                          <p:spTgt spid="4"/>
                                        </p:tgtEl>
                                      </p:cBhvr>
                                    </p:animEffect>
                                    <p:anim calcmode="lin" valueType="num">
                                      <p:cBhvr>
                                        <p:cTn id="32" dur="2000" fill="hold"/>
                                        <p:tgtEl>
                                          <p:spTgt spid="4"/>
                                        </p:tgtEl>
                                        <p:attrNameLst>
                                          <p:attrName>ppt_x</p:attrName>
                                        </p:attrNameLst>
                                      </p:cBhvr>
                                      <p:tavLst>
                                        <p:tav tm="0">
                                          <p:val>
                                            <p:fltVal val="0.5"/>
                                          </p:val>
                                        </p:tav>
                                        <p:tav tm="100000">
                                          <p:val>
                                            <p:strVal val="#ppt_x"/>
                                          </p:val>
                                        </p:tav>
                                      </p:tavLst>
                                    </p:anim>
                                    <p:anim calcmode="lin" valueType="num">
                                      <p:cBhvr>
                                        <p:cTn id="33"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5274" y="798018"/>
            <a:ext cx="5618846"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তাহলে এসো আজ আমরা…</a:t>
            </a:r>
          </a:p>
        </p:txBody>
      </p:sp>
      <p:sp>
        <p:nvSpPr>
          <p:cNvPr id="4" name="Rectangle 3"/>
          <p:cNvSpPr/>
          <p:nvPr/>
        </p:nvSpPr>
        <p:spPr>
          <a:xfrm>
            <a:off x="6396441" y="5359845"/>
            <a:ext cx="4695516" cy="830997"/>
          </a:xfrm>
          <a:prstGeom prst="rect">
            <a:avLst/>
          </a:prstGeom>
        </p:spPr>
        <p:txBody>
          <a:bodyPr wrap="none">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 আলোচনা করি</a:t>
            </a:r>
          </a:p>
        </p:txBody>
      </p:sp>
      <p:sp>
        <p:nvSpPr>
          <p:cNvPr id="6" name="Rectangle 5"/>
          <p:cNvSpPr/>
          <p:nvPr/>
        </p:nvSpPr>
        <p:spPr>
          <a:xfrm>
            <a:off x="6537085" y="3185850"/>
            <a:ext cx="4693914" cy="923458"/>
          </a:xfrm>
          <a:prstGeom prst="rect">
            <a:avLst/>
          </a:prstGeom>
        </p:spPr>
        <p:txBody>
          <a:bodyPr wrap="none">
            <a:spAutoFit/>
          </a:bodyPr>
          <a:lstStyle/>
          <a:p>
            <a:pPr algn="ctr"/>
            <a:r>
              <a:rPr lang="en-US" sz="5401"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ও কোষের গঠন</a:t>
            </a:r>
            <a:endParaRPr lang="en-US" sz="5401"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981" y="1806366"/>
            <a:ext cx="4690707" cy="3682298"/>
          </a:xfrm>
          <a:prstGeom prst="roundRect">
            <a:avLst>
              <a:gd name="adj" fmla="val 467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295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fltVal val="0.5"/>
                                          </p:val>
                                        </p:tav>
                                        <p:tav tm="100000">
                                          <p:val>
                                            <p:strVal val="#ppt_x"/>
                                          </p:val>
                                        </p:tav>
                                      </p:tavLst>
                                    </p:anim>
                                    <p:anim calcmode="lin" valueType="num">
                                      <p:cBhvr>
                                        <p:cTn id="22"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1939" y="2517569"/>
            <a:ext cx="6768935" cy="3416320"/>
          </a:xfrm>
          <a:prstGeom prst="rect">
            <a:avLst/>
          </a:prstGeom>
          <a:noFill/>
        </p:spPr>
        <p:txBody>
          <a:bodyPr wrap="square" rtlCol="0">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 তা বলতে পারবে;</a:t>
            </a:r>
          </a:p>
          <a:p>
            <a:pPr>
              <a:buClr>
                <a:schemeClr val="accent6">
                  <a:lumMod val="50000"/>
                </a:schemeClr>
              </a:buClr>
              <a:buSzPct val="130000"/>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কোষের প্রকারভেদ করতে পারবে;</a:t>
            </a:r>
          </a:p>
          <a:p>
            <a:pPr marL="571518" indent="-571518">
              <a:buClr>
                <a:schemeClr val="accent4">
                  <a:lumMod val="75000"/>
                </a:schemeClr>
              </a:buClr>
              <a:buSzPct val="130000"/>
              <a:buFont typeface="Wingdings" panose="05000000000000000000" pitchFamily="2" charset="2"/>
              <a:buChar char="v"/>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কোষের গঠন বর্ণনা করতে পারবে;</a:t>
            </a:r>
          </a:p>
          <a:p>
            <a:pPr marL="285759" indent="-285759">
              <a:buClr>
                <a:schemeClr val="accent6">
                  <a:lumMod val="50000"/>
                </a:schemeClr>
              </a:buClr>
              <a:buSzPct val="130000"/>
              <a:buFont typeface="Wingdings" panose="05000000000000000000" pitchFamily="2" charset="2"/>
              <a:buChar char="q"/>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5162077" y="346755"/>
            <a:ext cx="2129108"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p>
        </p:txBody>
      </p:sp>
      <p:sp>
        <p:nvSpPr>
          <p:cNvPr id="5" name="Rectangle 4"/>
          <p:cNvSpPr/>
          <p:nvPr/>
        </p:nvSpPr>
        <p:spPr>
          <a:xfrm>
            <a:off x="1329255" y="1539883"/>
            <a:ext cx="4596130" cy="707886"/>
          </a:xfrm>
          <a:prstGeom prst="rect">
            <a:avLst/>
          </a:prstGeom>
        </p:spPr>
        <p:txBody>
          <a:bodyPr wrap="none">
            <a:spAutoFit/>
          </a:bodyPr>
          <a:lstStyle/>
          <a:p>
            <a:r>
              <a:rPr lang="en-US" sz="4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72001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8618" y="128922"/>
            <a:ext cx="1273105"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endPar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275" y="1159130"/>
            <a:ext cx="4639788" cy="3866490"/>
          </a:xfrm>
          <a:prstGeom prst="rect">
            <a:avLst/>
          </a:prstGeom>
        </p:spPr>
      </p:pic>
      <p:sp>
        <p:nvSpPr>
          <p:cNvPr id="2" name="Rectangle 1"/>
          <p:cNvSpPr/>
          <p:nvPr/>
        </p:nvSpPr>
        <p:spPr>
          <a:xfrm>
            <a:off x="350066" y="4751222"/>
            <a:ext cx="11570207"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কোষ জীবের গঠন একক তাই জীবদেহের গঠন ও কাজের একককে কোষ বলে। উদ্ভিদ ও প্রাণীভেদে কোষের ভিন্নতা দেখা যায়। প্রথম কোষ আবৃষ্কার করেন ইংরেজ বিজ্ঞানী রবার্ট হুক।</a:t>
            </a:r>
            <a:endParaRPr lang="en-US" sz="3600" dirty="0"/>
          </a:p>
        </p:txBody>
      </p:sp>
    </p:spTree>
    <p:extLst>
      <p:ext uri="{BB962C8B-B14F-4D97-AF65-F5344CB8AC3E}">
        <p14:creationId xmlns:p14="http://schemas.microsoft.com/office/powerpoint/2010/main" val="123583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399" y="192376"/>
            <a:ext cx="2531462"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p>
        </p:txBody>
      </p:sp>
      <p:sp>
        <p:nvSpPr>
          <p:cNvPr id="3" name="Rectangle 2"/>
          <p:cNvSpPr/>
          <p:nvPr/>
        </p:nvSpPr>
        <p:spPr>
          <a:xfrm>
            <a:off x="4313573" y="5346268"/>
            <a:ext cx="4245073" cy="830997"/>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588" y="1348636"/>
            <a:ext cx="5533916" cy="3499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2161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7993" y="263628"/>
            <a:ext cx="4368504"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প্রকারভেদঃ</a:t>
            </a:r>
          </a:p>
        </p:txBody>
      </p:sp>
      <p:sp>
        <p:nvSpPr>
          <p:cNvPr id="4" name="Rectangle 3"/>
          <p:cNvSpPr/>
          <p:nvPr/>
        </p:nvSpPr>
        <p:spPr>
          <a:xfrm>
            <a:off x="600559" y="1497420"/>
            <a:ext cx="11615680"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উপস্থিতির ভিত্তিতে কোষকে প্রধানত দুই ভাগে ভাগ করা হয়।</a:t>
            </a:r>
            <a:endParaRPr lang="en-US" sz="4000" dirty="0"/>
          </a:p>
        </p:txBody>
      </p:sp>
      <p:grpSp>
        <p:nvGrpSpPr>
          <p:cNvPr id="12" name="Group 11"/>
          <p:cNvGrpSpPr/>
          <p:nvPr/>
        </p:nvGrpSpPr>
        <p:grpSpPr>
          <a:xfrm>
            <a:off x="2804160" y="2032465"/>
            <a:ext cx="6449568" cy="1177540"/>
            <a:chOff x="1958455" y="2032465"/>
            <a:chExt cx="8639032" cy="1177540"/>
          </a:xfrm>
        </p:grpSpPr>
        <p:sp>
          <p:nvSpPr>
            <p:cNvPr id="7" name="Left-Right-Up Arrow 6"/>
            <p:cNvSpPr/>
            <p:nvPr/>
          </p:nvSpPr>
          <p:spPr>
            <a:xfrm>
              <a:off x="2060812" y="2032465"/>
              <a:ext cx="8434318" cy="751677"/>
            </a:xfrm>
            <a:prstGeom prst="leftRightUpArrow">
              <a:avLst>
                <a:gd name="adj1" fmla="val 6132"/>
                <a:gd name="adj2" fmla="val 9906"/>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Down Arrow 7"/>
            <p:cNvSpPr/>
            <p:nvPr/>
          </p:nvSpPr>
          <p:spPr>
            <a:xfrm>
              <a:off x="1958455"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Down Arrow 8"/>
            <p:cNvSpPr/>
            <p:nvPr/>
          </p:nvSpPr>
          <p:spPr>
            <a:xfrm>
              <a:off x="10201704"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0" name="Rectangle 9"/>
          <p:cNvSpPr/>
          <p:nvPr/>
        </p:nvSpPr>
        <p:spPr>
          <a:xfrm>
            <a:off x="1933030" y="3210005"/>
            <a:ext cx="2037737"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 কোষ</a:t>
            </a:r>
            <a:endParaRPr lang="en-US" sz="4400" dirty="0"/>
          </a:p>
        </p:txBody>
      </p:sp>
      <p:sp>
        <p:nvSpPr>
          <p:cNvPr id="11" name="Rectangle 10"/>
          <p:cNvSpPr/>
          <p:nvPr/>
        </p:nvSpPr>
        <p:spPr>
          <a:xfrm>
            <a:off x="8112406" y="3103024"/>
            <a:ext cx="2129109"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98" y="3977062"/>
            <a:ext cx="3279468" cy="22856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150" r="3600" b="8250"/>
          <a:stretch/>
        </p:blipFill>
        <p:spPr>
          <a:xfrm>
            <a:off x="7777210" y="3977062"/>
            <a:ext cx="2953037" cy="2438400"/>
          </a:xfrm>
          <a:prstGeom prst="rect">
            <a:avLst/>
          </a:prstGeom>
        </p:spPr>
      </p:pic>
    </p:spTree>
    <p:extLst>
      <p:ext uri="{BB962C8B-B14F-4D97-AF65-F5344CB8AC3E}">
        <p14:creationId xmlns:p14="http://schemas.microsoft.com/office/powerpoint/2010/main" val="380789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000"/>
                                        <p:tgtEl>
                                          <p:spTgt spid="11"/>
                                        </p:tgtEl>
                                      </p:cBhvr>
                                    </p:animEffect>
                                  </p:childTnLst>
                                </p:cTn>
                              </p:par>
                              <p:par>
                                <p:cTn id="17" presetID="2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0"/>
                                        <p:tgtEl>
                                          <p:spTgt spid="2"/>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TotalTime>
  <Words>583</Words>
  <Application>Microsoft Office PowerPoint</Application>
  <PresentationFormat>Widescreen</PresentationFormat>
  <Paragraphs>95</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Rahata Alamgir</cp:lastModifiedBy>
  <cp:revision>78</cp:revision>
  <dcterms:created xsi:type="dcterms:W3CDTF">2018-07-24T09:33:38Z</dcterms:created>
  <dcterms:modified xsi:type="dcterms:W3CDTF">2018-09-03T02:41:01Z</dcterms:modified>
</cp:coreProperties>
</file>